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3" r:id="rId1"/>
    <p:sldMasterId id="2147483852" r:id="rId2"/>
    <p:sldMasterId id="2147483951" r:id="rId3"/>
    <p:sldMasterId id="2147483931" r:id="rId4"/>
    <p:sldMasterId id="2147483971" r:id="rId5"/>
    <p:sldMasterId id="2147483849" r:id="rId6"/>
    <p:sldMasterId id="2147483939" r:id="rId7"/>
    <p:sldMasterId id="2147483980" r:id="rId8"/>
    <p:sldMasterId id="2147483914" r:id="rId9"/>
  </p:sldMasterIdLst>
  <p:notesMasterIdLst>
    <p:notesMasterId r:id="rId29"/>
  </p:notesMasterIdLst>
  <p:handoutMasterIdLst>
    <p:handoutMasterId r:id="rId30"/>
  </p:handoutMasterIdLst>
  <p:sldIdLst>
    <p:sldId id="269" r:id="rId10"/>
    <p:sldId id="258" r:id="rId11"/>
    <p:sldId id="863" r:id="rId12"/>
    <p:sldId id="851" r:id="rId13"/>
    <p:sldId id="866" r:id="rId14"/>
    <p:sldId id="867" r:id="rId15"/>
    <p:sldId id="868" r:id="rId16"/>
    <p:sldId id="754" r:id="rId17"/>
    <p:sldId id="290" r:id="rId18"/>
    <p:sldId id="364" r:id="rId19"/>
    <p:sldId id="869" r:id="rId20"/>
    <p:sldId id="850" r:id="rId21"/>
    <p:sldId id="870" r:id="rId22"/>
    <p:sldId id="872" r:id="rId23"/>
    <p:sldId id="855" r:id="rId24"/>
    <p:sldId id="873" r:id="rId25"/>
    <p:sldId id="857" r:id="rId26"/>
    <p:sldId id="875" r:id="rId27"/>
    <p:sldId id="876" r:id="rId28"/>
  </p:sldIdLst>
  <p:sldSz cx="12192000" cy="6858000"/>
  <p:notesSz cx="6858000" cy="9144000"/>
  <p:defaultTex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Kelly" initials="C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53F"/>
    <a:srgbClr val="00457C"/>
    <a:srgbClr val="A4A4A6"/>
    <a:srgbClr val="404040"/>
    <a:srgbClr val="00A3DB"/>
    <a:srgbClr val="70BF52"/>
    <a:srgbClr val="368791"/>
    <a:srgbClr val="72983D"/>
    <a:srgbClr val="B9AF9B"/>
    <a:srgbClr val="879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D83A0-B395-4BF5-BB7C-302970497A97}" v="23" dt="2020-01-24T12:36:30.714"/>
    <p1510:client id="{75086BF8-FE13-44DC-84BA-9A1DD33A1C78}" v="16" dt="2020-01-24T12:51:58.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3" autoAdjust="0"/>
    <p:restoredTop sz="94793"/>
  </p:normalViewPr>
  <p:slideViewPr>
    <p:cSldViewPr snapToGrid="0">
      <p:cViewPr varScale="1">
        <p:scale>
          <a:sx n="114" d="100"/>
          <a:sy n="114" d="100"/>
        </p:scale>
        <p:origin x="558" y="102"/>
      </p:cViewPr>
      <p:guideLst/>
    </p:cSldViewPr>
  </p:slideViewPr>
  <p:notesTextViewPr>
    <p:cViewPr>
      <p:scale>
        <a:sx n="1" d="1"/>
        <a:sy n="1" d="1"/>
      </p:scale>
      <p:origin x="0" y="0"/>
    </p:cViewPr>
  </p:notesTextViewPr>
  <p:sorterViewPr>
    <p:cViewPr>
      <p:scale>
        <a:sx n="42" d="100"/>
        <a:sy n="42"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ustomXml" Target="../customXml/item2.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M. Putman" userId="753ff705df89bd06" providerId="OrgId" clId="{75086BF8-FE13-44DC-84BA-9A1DD33A1C78}"/>
    <pc:docChg chg="custSel addSld delSld modSld">
      <pc:chgData name="Nicholas M. Putman" userId="753ff705df89bd06" providerId="OrgId" clId="{75086BF8-FE13-44DC-84BA-9A1DD33A1C78}" dt="2020-01-24T12:51:58.600" v="20"/>
      <pc:docMkLst>
        <pc:docMk/>
      </pc:docMkLst>
      <pc:sldChg chg="del">
        <pc:chgData name="Nicholas M. Putman" userId="753ff705df89bd06" providerId="OrgId" clId="{75086BF8-FE13-44DC-84BA-9A1DD33A1C78}" dt="2020-01-24T12:50:09.508" v="1" actId="47"/>
        <pc:sldMkLst>
          <pc:docMk/>
          <pc:sldMk cId="1561145616" sldId="256"/>
        </pc:sldMkLst>
      </pc:sldChg>
      <pc:sldChg chg="addSp delSp modSp">
        <pc:chgData name="Nicholas M. Putman" userId="753ff705df89bd06" providerId="OrgId" clId="{75086BF8-FE13-44DC-84BA-9A1DD33A1C78}" dt="2020-01-24T12:51:05.958" v="14" actId="478"/>
        <pc:sldMkLst>
          <pc:docMk/>
          <pc:sldMk cId="2135961307" sldId="258"/>
        </pc:sldMkLst>
        <pc:spChg chg="mod">
          <ac:chgData name="Nicholas M. Putman" userId="753ff705df89bd06" providerId="OrgId" clId="{75086BF8-FE13-44DC-84BA-9A1DD33A1C78}" dt="2020-01-24T12:50:45.465" v="9"/>
          <ac:spMkLst>
            <pc:docMk/>
            <pc:sldMk cId="2135961307" sldId="258"/>
            <ac:spMk id="2" creationId="{83792A76-F562-4E49-AFB1-BC904284A3C9}"/>
          </ac:spMkLst>
        </pc:spChg>
        <pc:spChg chg="mod">
          <ac:chgData name="Nicholas M. Putman" userId="753ff705df89bd06" providerId="OrgId" clId="{75086BF8-FE13-44DC-84BA-9A1DD33A1C78}" dt="2020-01-24T12:50:51.082" v="10"/>
          <ac:spMkLst>
            <pc:docMk/>
            <pc:sldMk cId="2135961307" sldId="258"/>
            <ac:spMk id="3" creationId="{B8C1D5A5-D914-B84B-9886-CF8A99E2DF99}"/>
          </ac:spMkLst>
        </pc:spChg>
        <pc:spChg chg="mod">
          <ac:chgData name="Nicholas M. Putman" userId="753ff705df89bd06" providerId="OrgId" clId="{75086BF8-FE13-44DC-84BA-9A1DD33A1C78}" dt="2020-01-24T12:50:56.154" v="11"/>
          <ac:spMkLst>
            <pc:docMk/>
            <pc:sldMk cId="2135961307" sldId="258"/>
            <ac:spMk id="4" creationId="{2F277355-632E-9F4E-9A38-F98107DA5095}"/>
          </ac:spMkLst>
        </pc:spChg>
        <pc:spChg chg="mod">
          <ac:chgData name="Nicholas M. Putman" userId="753ff705df89bd06" providerId="OrgId" clId="{75086BF8-FE13-44DC-84BA-9A1DD33A1C78}" dt="2020-01-24T12:51:00.952" v="12"/>
          <ac:spMkLst>
            <pc:docMk/>
            <pc:sldMk cId="2135961307" sldId="258"/>
            <ac:spMk id="5" creationId="{05C4EE96-C80B-CB43-A32A-9F2BC2C807C0}"/>
          </ac:spMkLst>
        </pc:spChg>
        <pc:spChg chg="del">
          <ac:chgData name="Nicholas M. Putman" userId="753ff705df89bd06" providerId="OrgId" clId="{75086BF8-FE13-44DC-84BA-9A1DD33A1C78}" dt="2020-01-24T12:51:04.086" v="13" actId="478"/>
          <ac:spMkLst>
            <pc:docMk/>
            <pc:sldMk cId="2135961307" sldId="258"/>
            <ac:spMk id="6" creationId="{0F8FF96D-1D0B-EB4D-9FC2-9D5337C83503}"/>
          </ac:spMkLst>
        </pc:spChg>
        <pc:spChg chg="del">
          <ac:chgData name="Nicholas M. Putman" userId="753ff705df89bd06" providerId="OrgId" clId="{75086BF8-FE13-44DC-84BA-9A1DD33A1C78}" dt="2020-01-24T12:51:04.086" v="13" actId="478"/>
          <ac:spMkLst>
            <pc:docMk/>
            <pc:sldMk cId="2135961307" sldId="258"/>
            <ac:spMk id="7" creationId="{76FDC534-1DA1-F548-9168-2F4312602248}"/>
          </ac:spMkLst>
        </pc:spChg>
        <pc:spChg chg="add del mod">
          <ac:chgData name="Nicholas M. Putman" userId="753ff705df89bd06" providerId="OrgId" clId="{75086BF8-FE13-44DC-84BA-9A1DD33A1C78}" dt="2020-01-24T12:51:05.958" v="14" actId="478"/>
          <ac:spMkLst>
            <pc:docMk/>
            <pc:sldMk cId="2135961307" sldId="258"/>
            <ac:spMk id="9" creationId="{AFFB9E7C-7320-402B-96E3-1BC25718F8BF}"/>
          </ac:spMkLst>
        </pc:spChg>
        <pc:spChg chg="add del">
          <ac:chgData name="Nicholas M. Putman" userId="753ff705df89bd06" providerId="OrgId" clId="{75086BF8-FE13-44DC-84BA-9A1DD33A1C78}" dt="2020-01-24T12:50:35.240" v="5"/>
          <ac:spMkLst>
            <pc:docMk/>
            <pc:sldMk cId="2135961307" sldId="258"/>
            <ac:spMk id="14" creationId="{0A8A7CEC-5EDB-4594-8AE4-C8D7E1C87FAB}"/>
          </ac:spMkLst>
        </pc:spChg>
        <pc:spChg chg="add del">
          <ac:chgData name="Nicholas M. Putman" userId="753ff705df89bd06" providerId="OrgId" clId="{75086BF8-FE13-44DC-84BA-9A1DD33A1C78}" dt="2020-01-24T12:50:38.847" v="7"/>
          <ac:spMkLst>
            <pc:docMk/>
            <pc:sldMk cId="2135961307" sldId="258"/>
            <ac:spMk id="15" creationId="{D804608E-2986-43C6-9A3E-497707675FC5}"/>
          </ac:spMkLst>
        </pc:spChg>
        <pc:spChg chg="del">
          <ac:chgData name="Nicholas M. Putman" userId="753ff705df89bd06" providerId="OrgId" clId="{75086BF8-FE13-44DC-84BA-9A1DD33A1C78}" dt="2020-01-24T12:51:04.086" v="13" actId="478"/>
          <ac:spMkLst>
            <pc:docMk/>
            <pc:sldMk cId="2135961307" sldId="258"/>
            <ac:spMk id="16" creationId="{0DC5BADE-B8B5-AE43-B3CA-06A41F22A15E}"/>
          </ac:spMkLst>
        </pc:spChg>
        <pc:spChg chg="del">
          <ac:chgData name="Nicholas M. Putman" userId="753ff705df89bd06" providerId="OrgId" clId="{75086BF8-FE13-44DC-84BA-9A1DD33A1C78}" dt="2020-01-24T12:51:04.086" v="13" actId="478"/>
          <ac:spMkLst>
            <pc:docMk/>
            <pc:sldMk cId="2135961307" sldId="258"/>
            <ac:spMk id="17" creationId="{E7C8736D-4E9B-2341-B8EE-697D0A213C9F}"/>
          </ac:spMkLst>
        </pc:spChg>
        <pc:spChg chg="add del mod">
          <ac:chgData name="Nicholas M. Putman" userId="753ff705df89bd06" providerId="OrgId" clId="{75086BF8-FE13-44DC-84BA-9A1DD33A1C78}" dt="2020-01-24T12:51:05.958" v="14" actId="478"/>
          <ac:spMkLst>
            <pc:docMk/>
            <pc:sldMk cId="2135961307" sldId="258"/>
            <ac:spMk id="19" creationId="{0F62A27F-B197-4926-90A2-BD8C79638671}"/>
          </ac:spMkLst>
        </pc:spChg>
        <pc:spChg chg="add del mod">
          <ac:chgData name="Nicholas M. Putman" userId="753ff705df89bd06" providerId="OrgId" clId="{75086BF8-FE13-44DC-84BA-9A1DD33A1C78}" dt="2020-01-24T12:51:05.958" v="14" actId="478"/>
          <ac:spMkLst>
            <pc:docMk/>
            <pc:sldMk cId="2135961307" sldId="258"/>
            <ac:spMk id="21" creationId="{961AC889-65EB-46CA-B90D-E24DD2362491}"/>
          </ac:spMkLst>
        </pc:spChg>
        <pc:spChg chg="add del mod">
          <ac:chgData name="Nicholas M. Putman" userId="753ff705df89bd06" providerId="OrgId" clId="{75086BF8-FE13-44DC-84BA-9A1DD33A1C78}" dt="2020-01-24T12:51:05.958" v="14" actId="478"/>
          <ac:spMkLst>
            <pc:docMk/>
            <pc:sldMk cId="2135961307" sldId="258"/>
            <ac:spMk id="23" creationId="{D06C0986-E00C-4876-B03C-702253179260}"/>
          </ac:spMkLst>
        </pc:spChg>
      </pc:sldChg>
      <pc:sldChg chg="add">
        <pc:chgData name="Nicholas M. Putman" userId="753ff705df89bd06" providerId="OrgId" clId="{75086BF8-FE13-44DC-84BA-9A1DD33A1C78}" dt="2020-01-24T12:50:04.638" v="0"/>
        <pc:sldMkLst>
          <pc:docMk/>
          <pc:sldMk cId="524131115" sldId="269"/>
        </pc:sldMkLst>
      </pc:sldChg>
      <pc:sldChg chg="add del">
        <pc:chgData name="Nicholas M. Putman" userId="753ff705df89bd06" providerId="OrgId" clId="{75086BF8-FE13-44DC-84BA-9A1DD33A1C78}" dt="2020-01-24T12:51:49.794" v="19"/>
        <pc:sldMkLst>
          <pc:docMk/>
          <pc:sldMk cId="107968650" sldId="290"/>
        </pc:sldMkLst>
      </pc:sldChg>
      <pc:sldChg chg="add del">
        <pc:chgData name="Nicholas M. Putman" userId="753ff705df89bd06" providerId="OrgId" clId="{75086BF8-FE13-44DC-84BA-9A1DD33A1C78}" dt="2020-01-24T12:51:49.794" v="19"/>
        <pc:sldMkLst>
          <pc:docMk/>
          <pc:sldMk cId="2819240906" sldId="364"/>
        </pc:sldMkLst>
      </pc:sldChg>
      <pc:sldChg chg="del">
        <pc:chgData name="Nicholas M. Putman" userId="753ff705df89bd06" providerId="OrgId" clId="{75086BF8-FE13-44DC-84BA-9A1DD33A1C78}" dt="2020-01-24T12:51:47.119" v="18" actId="47"/>
        <pc:sldMkLst>
          <pc:docMk/>
          <pc:sldMk cId="3479789611" sldId="751"/>
        </pc:sldMkLst>
      </pc:sldChg>
      <pc:sldChg chg="del">
        <pc:chgData name="Nicholas M. Putman" userId="753ff705df89bd06" providerId="OrgId" clId="{75086BF8-FE13-44DC-84BA-9A1DD33A1C78}" dt="2020-01-24T12:51:47.119" v="18" actId="47"/>
        <pc:sldMkLst>
          <pc:docMk/>
          <pc:sldMk cId="1706169716" sldId="752"/>
        </pc:sldMkLst>
      </pc:sldChg>
      <pc:sldChg chg="del">
        <pc:chgData name="Nicholas M. Putman" userId="753ff705df89bd06" providerId="OrgId" clId="{75086BF8-FE13-44DC-84BA-9A1DD33A1C78}" dt="2020-01-24T12:51:47.119" v="18" actId="47"/>
        <pc:sldMkLst>
          <pc:docMk/>
          <pc:sldMk cId="1089824468" sldId="758"/>
        </pc:sldMkLst>
      </pc:sldChg>
      <pc:sldChg chg="del">
        <pc:chgData name="Nicholas M. Putman" userId="753ff705df89bd06" providerId="OrgId" clId="{75086BF8-FE13-44DC-84BA-9A1DD33A1C78}" dt="2020-01-24T12:51:47.119" v="18" actId="47"/>
        <pc:sldMkLst>
          <pc:docMk/>
          <pc:sldMk cId="202470745" sldId="841"/>
        </pc:sldMkLst>
      </pc:sldChg>
      <pc:sldChg chg="del">
        <pc:chgData name="Nicholas M. Putman" userId="753ff705df89bd06" providerId="OrgId" clId="{75086BF8-FE13-44DC-84BA-9A1DD33A1C78}" dt="2020-01-24T12:51:47.119" v="18" actId="47"/>
        <pc:sldMkLst>
          <pc:docMk/>
          <pc:sldMk cId="2957517687" sldId="846"/>
        </pc:sldMkLst>
      </pc:sldChg>
      <pc:sldChg chg="del">
        <pc:chgData name="Nicholas M. Putman" userId="753ff705df89bd06" providerId="OrgId" clId="{75086BF8-FE13-44DC-84BA-9A1DD33A1C78}" dt="2020-01-24T12:51:47.119" v="18" actId="47"/>
        <pc:sldMkLst>
          <pc:docMk/>
          <pc:sldMk cId="418170900" sldId="849"/>
        </pc:sldMkLst>
      </pc:sldChg>
      <pc:sldChg chg="add">
        <pc:chgData name="Nicholas M. Putman" userId="753ff705df89bd06" providerId="OrgId" clId="{75086BF8-FE13-44DC-84BA-9A1DD33A1C78}" dt="2020-01-24T12:51:49.794" v="19"/>
        <pc:sldMkLst>
          <pc:docMk/>
          <pc:sldMk cId="146602447" sldId="850"/>
        </pc:sldMkLst>
      </pc:sldChg>
      <pc:sldChg chg="add">
        <pc:chgData name="Nicholas M. Putman" userId="753ff705df89bd06" providerId="OrgId" clId="{75086BF8-FE13-44DC-84BA-9A1DD33A1C78}" dt="2020-01-24T12:51:18.718" v="17"/>
        <pc:sldMkLst>
          <pc:docMk/>
          <pc:sldMk cId="2559597812" sldId="851"/>
        </pc:sldMkLst>
      </pc:sldChg>
      <pc:sldChg chg="add">
        <pc:chgData name="Nicholas M. Putman" userId="753ff705df89bd06" providerId="OrgId" clId="{75086BF8-FE13-44DC-84BA-9A1DD33A1C78}" dt="2020-01-24T12:51:49.794" v="19"/>
        <pc:sldMkLst>
          <pc:docMk/>
          <pc:sldMk cId="3772299612" sldId="855"/>
        </pc:sldMkLst>
      </pc:sldChg>
      <pc:sldChg chg="add">
        <pc:chgData name="Nicholas M. Putman" userId="753ff705df89bd06" providerId="OrgId" clId="{75086BF8-FE13-44DC-84BA-9A1DD33A1C78}" dt="2020-01-24T12:51:49.794" v="19"/>
        <pc:sldMkLst>
          <pc:docMk/>
          <pc:sldMk cId="3859462791" sldId="857"/>
        </pc:sldMkLst>
      </pc:sldChg>
      <pc:sldChg chg="del">
        <pc:chgData name="Nicholas M. Putman" userId="753ff705df89bd06" providerId="OrgId" clId="{75086BF8-FE13-44DC-84BA-9A1DD33A1C78}" dt="2020-01-24T12:51:47.119" v="18" actId="47"/>
        <pc:sldMkLst>
          <pc:docMk/>
          <pc:sldMk cId="4023623391" sldId="861"/>
        </pc:sldMkLst>
      </pc:sldChg>
      <pc:sldChg chg="add del">
        <pc:chgData name="Nicholas M. Putman" userId="753ff705df89bd06" providerId="OrgId" clId="{75086BF8-FE13-44DC-84BA-9A1DD33A1C78}" dt="2020-01-24T12:51:08.428" v="15" actId="47"/>
        <pc:sldMkLst>
          <pc:docMk/>
          <pc:sldMk cId="1234300290" sldId="862"/>
        </pc:sldMkLst>
      </pc:sldChg>
      <pc:sldChg chg="add">
        <pc:chgData name="Nicholas M. Putman" userId="753ff705df89bd06" providerId="OrgId" clId="{75086BF8-FE13-44DC-84BA-9A1DD33A1C78}" dt="2020-01-24T12:51:18.718" v="17"/>
        <pc:sldMkLst>
          <pc:docMk/>
          <pc:sldMk cId="1318627184" sldId="863"/>
        </pc:sldMkLst>
      </pc:sldChg>
      <pc:sldChg chg="add del">
        <pc:chgData name="Nicholas M. Putman" userId="753ff705df89bd06" providerId="OrgId" clId="{75086BF8-FE13-44DC-84BA-9A1DD33A1C78}" dt="2020-01-24T12:51:09.338" v="16" actId="47"/>
        <pc:sldMkLst>
          <pc:docMk/>
          <pc:sldMk cId="1446248761" sldId="863"/>
        </pc:sldMkLst>
      </pc:sldChg>
      <pc:sldChg chg="add">
        <pc:chgData name="Nicholas M. Putman" userId="753ff705df89bd06" providerId="OrgId" clId="{75086BF8-FE13-44DC-84BA-9A1DD33A1C78}" dt="2020-01-24T12:51:18.718" v="17"/>
        <pc:sldMkLst>
          <pc:docMk/>
          <pc:sldMk cId="3422534240" sldId="866"/>
        </pc:sldMkLst>
      </pc:sldChg>
      <pc:sldChg chg="add">
        <pc:chgData name="Nicholas M. Putman" userId="753ff705df89bd06" providerId="OrgId" clId="{75086BF8-FE13-44DC-84BA-9A1DD33A1C78}" dt="2020-01-24T12:51:18.718" v="17"/>
        <pc:sldMkLst>
          <pc:docMk/>
          <pc:sldMk cId="2306286749" sldId="867"/>
        </pc:sldMkLst>
      </pc:sldChg>
      <pc:sldChg chg="add">
        <pc:chgData name="Nicholas M. Putman" userId="753ff705df89bd06" providerId="OrgId" clId="{75086BF8-FE13-44DC-84BA-9A1DD33A1C78}" dt="2020-01-24T12:51:18.718" v="17"/>
        <pc:sldMkLst>
          <pc:docMk/>
          <pc:sldMk cId="2267358582" sldId="868"/>
        </pc:sldMkLst>
      </pc:sldChg>
      <pc:sldChg chg="add">
        <pc:chgData name="Nicholas M. Putman" userId="753ff705df89bd06" providerId="OrgId" clId="{75086BF8-FE13-44DC-84BA-9A1DD33A1C78}" dt="2020-01-24T12:51:49.794" v="19"/>
        <pc:sldMkLst>
          <pc:docMk/>
          <pc:sldMk cId="3142467966" sldId="869"/>
        </pc:sldMkLst>
      </pc:sldChg>
      <pc:sldChg chg="add">
        <pc:chgData name="Nicholas M. Putman" userId="753ff705df89bd06" providerId="OrgId" clId="{75086BF8-FE13-44DC-84BA-9A1DD33A1C78}" dt="2020-01-24T12:51:49.794" v="19"/>
        <pc:sldMkLst>
          <pc:docMk/>
          <pc:sldMk cId="3916601794" sldId="870"/>
        </pc:sldMkLst>
      </pc:sldChg>
      <pc:sldChg chg="add">
        <pc:chgData name="Nicholas M. Putman" userId="753ff705df89bd06" providerId="OrgId" clId="{75086BF8-FE13-44DC-84BA-9A1DD33A1C78}" dt="2020-01-24T12:51:49.794" v="19"/>
        <pc:sldMkLst>
          <pc:docMk/>
          <pc:sldMk cId="1633522233" sldId="872"/>
        </pc:sldMkLst>
      </pc:sldChg>
      <pc:sldChg chg="add">
        <pc:chgData name="Nicholas M. Putman" userId="753ff705df89bd06" providerId="OrgId" clId="{75086BF8-FE13-44DC-84BA-9A1DD33A1C78}" dt="2020-01-24T12:51:49.794" v="19"/>
        <pc:sldMkLst>
          <pc:docMk/>
          <pc:sldMk cId="2004947110" sldId="873"/>
        </pc:sldMkLst>
      </pc:sldChg>
      <pc:sldChg chg="add">
        <pc:chgData name="Nicholas M. Putman" userId="753ff705df89bd06" providerId="OrgId" clId="{75086BF8-FE13-44DC-84BA-9A1DD33A1C78}" dt="2020-01-24T12:51:58.600" v="20"/>
        <pc:sldMkLst>
          <pc:docMk/>
          <pc:sldMk cId="3622782773" sldId="875"/>
        </pc:sldMkLst>
      </pc:sldChg>
      <pc:sldChg chg="add">
        <pc:chgData name="Nicholas M. Putman" userId="753ff705df89bd06" providerId="OrgId" clId="{75086BF8-FE13-44DC-84BA-9A1DD33A1C78}" dt="2020-01-24T12:51:58.600" v="20"/>
        <pc:sldMkLst>
          <pc:docMk/>
          <pc:sldMk cId="3079856266" sldId="876"/>
        </pc:sldMkLst>
      </pc:sldChg>
      <pc:sldMasterChg chg="delSldLayout">
        <pc:chgData name="Nicholas M. Putman" userId="753ff705df89bd06" providerId="OrgId" clId="{75086BF8-FE13-44DC-84BA-9A1DD33A1C78}" dt="2020-01-24T12:51:47.119" v="18" actId="47"/>
        <pc:sldMasterMkLst>
          <pc:docMk/>
          <pc:sldMasterMk cId="2159891949" sldId="2147483852"/>
        </pc:sldMasterMkLst>
        <pc:sldLayoutChg chg="del">
          <pc:chgData name="Nicholas M. Putman" userId="753ff705df89bd06" providerId="OrgId" clId="{75086BF8-FE13-44DC-84BA-9A1DD33A1C78}" dt="2020-01-24T12:51:47.119" v="18" actId="47"/>
          <pc:sldLayoutMkLst>
            <pc:docMk/>
            <pc:sldMasterMk cId="2159891949" sldId="2147483852"/>
            <pc:sldLayoutMk cId="4008166914" sldId="2147483996"/>
          </pc:sldLayoutMkLst>
        </pc:sldLayoutChg>
      </pc:sldMasterChg>
      <pc:sldMasterChg chg="delSldLayout">
        <pc:chgData name="Nicholas M. Putman" userId="753ff705df89bd06" providerId="OrgId" clId="{75086BF8-FE13-44DC-84BA-9A1DD33A1C78}" dt="2020-01-24T12:51:08.428" v="15" actId="47"/>
        <pc:sldMasterMkLst>
          <pc:docMk/>
          <pc:sldMasterMk cId="3887110837" sldId="2147483893"/>
        </pc:sldMasterMkLst>
        <pc:sldLayoutChg chg="del">
          <pc:chgData name="Nicholas M. Putman" userId="753ff705df89bd06" providerId="OrgId" clId="{75086BF8-FE13-44DC-84BA-9A1DD33A1C78}" dt="2020-01-24T12:51:08.428" v="15" actId="47"/>
          <pc:sldLayoutMkLst>
            <pc:docMk/>
            <pc:sldMasterMk cId="3887110837" sldId="2147483893"/>
            <pc:sldLayoutMk cId="1561267121" sldId="214748399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41AC4B-B620-46F6-8DB1-F032BD63703D}" type="datetimeFigureOut">
              <a:rPr lang="en-US" smtClean="0"/>
              <a:t>1/24/2020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BD9155-3A2A-48F9-B186-19F4D6B9F58D}" type="slidenum">
              <a:rPr lang="en-US" smtClean="0"/>
              <a:t>‹#›</a:t>
            </a:fld>
            <a:endParaRPr lang="en-US"/>
          </a:p>
        </p:txBody>
      </p:sp>
    </p:spTree>
    <p:extLst>
      <p:ext uri="{BB962C8B-B14F-4D97-AF65-F5344CB8AC3E}">
        <p14:creationId xmlns:p14="http://schemas.microsoft.com/office/powerpoint/2010/main" val="2018567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120ED-6A85-E54F-BC98-C68C5FFC0FBF}" type="datetimeFigureOut">
              <a:rPr lang="en-US" smtClean="0"/>
              <a:pPr/>
              <a:t>1/24/2020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38BFD-06C2-CE42-8D25-BE8ABD537100}" type="slidenum">
              <a:rPr lang="en-US" smtClean="0"/>
              <a:pPr/>
              <a:t>‹#›</a:t>
            </a:fld>
            <a:endParaRPr lang="en-US"/>
          </a:p>
        </p:txBody>
      </p:sp>
    </p:spTree>
    <p:extLst>
      <p:ext uri="{BB962C8B-B14F-4D97-AF65-F5344CB8AC3E}">
        <p14:creationId xmlns:p14="http://schemas.microsoft.com/office/powerpoint/2010/main" val="3295029744"/>
      </p:ext>
    </p:extLst>
  </p:cSld>
  <p:clrMap bg1="lt1" tx1="dk1" bg2="lt2" tx2="dk2" accent1="accent1" accent2="accent2" accent3="accent3" accent4="accent4" accent5="accent5" accent6="accent6" hlink="hlink" folHlink="folHlink"/>
  <p:notesStyle>
    <a:lvl1pPr marL="0" algn="l" defTabSz="609494" rtl="0" eaLnBrk="1" latinLnBrk="0" hangingPunct="1">
      <a:defRPr sz="1600" kern="1200">
        <a:solidFill>
          <a:schemeClr val="tx1"/>
        </a:solidFill>
        <a:latin typeface="+mn-lt"/>
        <a:ea typeface="+mn-ea"/>
        <a:cs typeface="+mn-cs"/>
      </a:defRPr>
    </a:lvl1pPr>
    <a:lvl2pPr marL="609494" algn="l" defTabSz="609494" rtl="0" eaLnBrk="1" latinLnBrk="0" hangingPunct="1">
      <a:defRPr sz="1600" kern="1200">
        <a:solidFill>
          <a:schemeClr val="tx1"/>
        </a:solidFill>
        <a:latin typeface="+mn-lt"/>
        <a:ea typeface="+mn-ea"/>
        <a:cs typeface="+mn-cs"/>
      </a:defRPr>
    </a:lvl2pPr>
    <a:lvl3pPr marL="1218987" algn="l" defTabSz="609494" rtl="0" eaLnBrk="1" latinLnBrk="0" hangingPunct="1">
      <a:defRPr sz="1600" kern="1200">
        <a:solidFill>
          <a:schemeClr val="tx1"/>
        </a:solidFill>
        <a:latin typeface="+mn-lt"/>
        <a:ea typeface="+mn-ea"/>
        <a:cs typeface="+mn-cs"/>
      </a:defRPr>
    </a:lvl3pPr>
    <a:lvl4pPr marL="1828480" algn="l" defTabSz="609494" rtl="0" eaLnBrk="1" latinLnBrk="0" hangingPunct="1">
      <a:defRPr sz="1600" kern="1200">
        <a:solidFill>
          <a:schemeClr val="tx1"/>
        </a:solidFill>
        <a:latin typeface="+mn-lt"/>
        <a:ea typeface="+mn-ea"/>
        <a:cs typeface="+mn-cs"/>
      </a:defRPr>
    </a:lvl4pPr>
    <a:lvl5pPr marL="2437973" algn="l" defTabSz="609494" rtl="0" eaLnBrk="1" latinLnBrk="0" hangingPunct="1">
      <a:defRPr sz="1600" kern="1200">
        <a:solidFill>
          <a:schemeClr val="tx1"/>
        </a:solidFill>
        <a:latin typeface="+mn-lt"/>
        <a:ea typeface="+mn-ea"/>
        <a:cs typeface="+mn-cs"/>
      </a:defRPr>
    </a:lvl5pPr>
    <a:lvl6pPr marL="3047467" algn="l" defTabSz="609494" rtl="0" eaLnBrk="1" latinLnBrk="0" hangingPunct="1">
      <a:defRPr sz="1600" kern="1200">
        <a:solidFill>
          <a:schemeClr val="tx1"/>
        </a:solidFill>
        <a:latin typeface="+mn-lt"/>
        <a:ea typeface="+mn-ea"/>
        <a:cs typeface="+mn-cs"/>
      </a:defRPr>
    </a:lvl6pPr>
    <a:lvl7pPr marL="3656960" algn="l" defTabSz="609494" rtl="0" eaLnBrk="1" latinLnBrk="0" hangingPunct="1">
      <a:defRPr sz="1600" kern="1200">
        <a:solidFill>
          <a:schemeClr val="tx1"/>
        </a:solidFill>
        <a:latin typeface="+mn-lt"/>
        <a:ea typeface="+mn-ea"/>
        <a:cs typeface="+mn-cs"/>
      </a:defRPr>
    </a:lvl7pPr>
    <a:lvl8pPr marL="4266453" algn="l" defTabSz="609494" rtl="0" eaLnBrk="1" latinLnBrk="0" hangingPunct="1">
      <a:defRPr sz="1600" kern="1200">
        <a:solidFill>
          <a:schemeClr val="tx1"/>
        </a:solidFill>
        <a:latin typeface="+mn-lt"/>
        <a:ea typeface="+mn-ea"/>
        <a:cs typeface="+mn-cs"/>
      </a:defRPr>
    </a:lvl8pPr>
    <a:lvl9pPr marL="4875947" algn="l" defTabSz="60949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r>
              <a:rPr lang="en-US" b="1" u="sng"/>
              <a:t>Script:</a:t>
            </a:r>
          </a:p>
          <a:p>
            <a:r>
              <a:rPr lang="en-US" b="0" u="none" baseline="0"/>
              <a:t>Some of the more common Content Types are represented in the column on the left.</a:t>
            </a:r>
          </a:p>
          <a:p>
            <a:pPr marL="0" marR="0" lvl="0" indent="0" algn="l" defTabSz="457101" rtl="0" eaLnBrk="1" fontAlgn="auto" latinLnBrk="0" hangingPunct="1">
              <a:lnSpc>
                <a:spcPct val="100000"/>
              </a:lnSpc>
              <a:spcBef>
                <a:spcPts val="0"/>
              </a:spcBef>
              <a:spcAft>
                <a:spcPts val="0"/>
              </a:spcAft>
              <a:buClrTx/>
              <a:buSzTx/>
              <a:buFontTx/>
              <a:buNone/>
              <a:tabLst/>
              <a:defRPr/>
            </a:pPr>
            <a:endParaRPr lang="en-US" b="0" u="none" baseline="0"/>
          </a:p>
          <a:p>
            <a:pPr marL="0" marR="0" lvl="0" indent="0" algn="l" defTabSz="457101" rtl="0" eaLnBrk="1" fontAlgn="auto" latinLnBrk="0" hangingPunct="1">
              <a:lnSpc>
                <a:spcPct val="100000"/>
              </a:lnSpc>
              <a:spcBef>
                <a:spcPts val="0"/>
              </a:spcBef>
              <a:spcAft>
                <a:spcPts val="0"/>
              </a:spcAft>
              <a:buClrTx/>
              <a:buSzTx/>
              <a:buFontTx/>
              <a:buNone/>
              <a:tabLst/>
              <a:defRPr/>
            </a:pPr>
            <a:r>
              <a:rPr lang="en-US" b="0" u="none" baseline="0"/>
              <a:t>ThinManager can connect to VNC Servers as sources of content.  This will enable shadowing of the PanelView Plus, and plug it into all of the unique ways that ThinManager can assign and deliver content.</a:t>
            </a:r>
          </a:p>
          <a:p>
            <a:pPr marL="0" marR="0" lvl="0" indent="0" algn="l" defTabSz="457101" rtl="0" eaLnBrk="1" fontAlgn="auto" latinLnBrk="0" hangingPunct="1">
              <a:lnSpc>
                <a:spcPct val="100000"/>
              </a:lnSpc>
              <a:spcBef>
                <a:spcPts val="0"/>
              </a:spcBef>
              <a:spcAft>
                <a:spcPts val="0"/>
              </a:spcAft>
              <a:buClrTx/>
              <a:buSzTx/>
              <a:buFontTx/>
              <a:buNone/>
              <a:tabLst/>
              <a:defRPr/>
            </a:pPr>
            <a:endParaRPr lang="en-US" b="0" u="none" baseline="0"/>
          </a:p>
          <a:p>
            <a:pPr marL="0" marR="0" lvl="0" indent="0" algn="l" defTabSz="457101" rtl="0" eaLnBrk="1" fontAlgn="auto" latinLnBrk="0" hangingPunct="1">
              <a:lnSpc>
                <a:spcPct val="100000"/>
              </a:lnSpc>
              <a:spcBef>
                <a:spcPts val="0"/>
              </a:spcBef>
              <a:spcAft>
                <a:spcPts val="0"/>
              </a:spcAft>
              <a:buClrTx/>
              <a:buSzTx/>
              <a:buFontTx/>
              <a:buNone/>
              <a:tabLst/>
              <a:defRPr/>
            </a:pPr>
            <a:r>
              <a:rPr lang="en-US" b="0" u="none" baseline="0"/>
              <a:t>ThinManager also connects to and delivers Windows based content.</a:t>
            </a:r>
          </a:p>
          <a:p>
            <a:r>
              <a:rPr lang="en-US" b="0" u="none" baseline="0"/>
              <a:t>  </a:t>
            </a:r>
          </a:p>
          <a:p>
            <a:pPr marL="628551" lvl="1" indent="-171450">
              <a:buFont typeface="Arial" panose="020B0604020202020204" pitchFamily="34" charset="0"/>
              <a:buChar char="•"/>
            </a:pPr>
            <a:r>
              <a:rPr lang="en-US" b="0" u="none" baseline="0"/>
              <a:t>It is important to note that ThinManager is an agnostic platform, so any Windows based content can be delivered.</a:t>
            </a:r>
          </a:p>
          <a:p>
            <a:pPr marL="628551" lvl="1" indent="-171450">
              <a:buFont typeface="Arial" panose="020B0604020202020204" pitchFamily="34" charset="0"/>
              <a:buChar char="•"/>
            </a:pPr>
            <a:r>
              <a:rPr lang="en-US" b="0" u="none" baseline="0"/>
              <a:t>The most common way that Windows based content is delivered with ThinManager is using Microsoft’s Remote Desktop Services (formerly called Terminal Services).  It is not the only way, but the most common way.</a:t>
            </a:r>
          </a:p>
          <a:p>
            <a:pPr marL="628551" lvl="1" indent="-171450">
              <a:buFont typeface="Arial" panose="020B0604020202020204" pitchFamily="34" charset="0"/>
              <a:buChar char="•"/>
            </a:pPr>
            <a:r>
              <a:rPr lang="en-US" b="0" u="none" baseline="0"/>
              <a:t>Often times, it is assumed that ThinManager requires, or is dependent on Remote Desktop Services, but that is not the case.</a:t>
            </a:r>
          </a:p>
          <a:p>
            <a:pPr marL="628551" lvl="1" indent="-171450">
              <a:buFont typeface="Arial" panose="020B0604020202020204" pitchFamily="34" charset="0"/>
              <a:buChar char="•"/>
            </a:pPr>
            <a:r>
              <a:rPr lang="en-US" b="0" u="none" baseline="0"/>
              <a:t>With that said, while it is not required, since ThinManager is often deployed with Remote Desktop Services, you will typically find ThinManager installed on a Remote Desktop Server.</a:t>
            </a:r>
          </a:p>
          <a:p>
            <a:pPr marL="628551" lvl="1" indent="-171450">
              <a:buFont typeface="Arial" panose="020B0604020202020204" pitchFamily="34" charset="0"/>
              <a:buChar char="•"/>
            </a:pPr>
            <a:r>
              <a:rPr lang="en-US" b="0" u="none" baseline="0"/>
              <a:t>What is a Remote Desktop Server?  This is a Windows Server based operating system (like Server 2008/2012/2016) that has the Remote Desktop Services role installed and configured.  With this role installed, the server can then host multiple, independent Remote Desktop sessions from devices like thin clients, tablets, etc.</a:t>
            </a:r>
          </a:p>
          <a:p>
            <a:pPr marL="628551" lvl="1" indent="-171450">
              <a:buFont typeface="Arial" panose="020B0604020202020204" pitchFamily="34" charset="0"/>
              <a:buChar char="•"/>
            </a:pPr>
            <a:r>
              <a:rPr lang="en-US" b="0" u="none" baseline="0"/>
              <a:t>So, instead of installing FactoryTalk View SE on a number of PCs throughout the facility, you could instead install the FactoryTalk View SE Client on a Remote Desktop Server and use ThinManager to launch and distribute multiple instances of it.</a:t>
            </a:r>
          </a:p>
          <a:p>
            <a:pPr marL="0" indent="0">
              <a:buFont typeface="Arial" panose="020B0604020202020204" pitchFamily="34" charset="0"/>
              <a:buNone/>
            </a:pPr>
            <a:endParaRPr lang="en-US" b="0" u="none" baseline="0"/>
          </a:p>
          <a:p>
            <a:pPr marL="0" indent="0">
              <a:buFont typeface="Arial" panose="020B0604020202020204" pitchFamily="34" charset="0"/>
              <a:buNone/>
            </a:pPr>
            <a:r>
              <a:rPr lang="en-US" b="0" u="none" baseline="0"/>
              <a:t>In addition to Windows-based content, ThinManager supports IP or USB Cameras.  ThinManager can tap into the camera’s video stream and deliver it to a device managed by ThinManager.</a:t>
            </a:r>
          </a:p>
          <a:p>
            <a:pPr marL="0" indent="0">
              <a:buFont typeface="Arial" panose="020B0604020202020204" pitchFamily="34" charset="0"/>
              <a:buNone/>
            </a:pPr>
            <a:endParaRPr lang="en-US" b="0" u="none" baseline="0"/>
          </a:p>
          <a:p>
            <a:pPr marL="0" indent="0">
              <a:buFont typeface="Arial" panose="020B0604020202020204" pitchFamily="34" charset="0"/>
              <a:buNone/>
            </a:pPr>
            <a:r>
              <a:rPr lang="en-US" b="0" u="none" baseline="0"/>
              <a:t>ThinManager also supports Terminal Shadowing.  Shadowing is the ability to see a terminal remotely.  Shadowing is supported through the ThinManager Admin Console, so you can see and remotely control any terminal managed by ThinManager centrally.  We also extend this concept so terminals can shadow other terminals – this is called Terminal to Terminal shadowing.  A single terminal can be shadowed by several other terminals.  The shadowed sessions can be remotely controllable or view only.</a:t>
            </a:r>
          </a:p>
          <a:p>
            <a:pPr marL="171450" indent="-171450">
              <a:buFont typeface="Arial" panose="020B0604020202020204" pitchFamily="34" charset="0"/>
              <a:buChar char="•"/>
            </a:pPr>
            <a:endParaRPr lang="en-US" b="0" u="none" baseline="0"/>
          </a:p>
          <a:p>
            <a:pPr marL="0" indent="0">
              <a:buFont typeface="Arial" panose="020B0604020202020204" pitchFamily="34" charset="0"/>
              <a:buNone/>
            </a:pPr>
            <a:r>
              <a:rPr lang="en-US" b="0" u="none" baseline="0"/>
              <a:t>So, what are the ways in which ThinManager can deliver the content of the Connected Enterprise?</a:t>
            </a:r>
          </a:p>
          <a:p>
            <a:pPr marL="457101" lvl="1" indent="0">
              <a:buFont typeface="Arial" panose="020B0604020202020204" pitchFamily="34" charset="0"/>
              <a:buNone/>
            </a:pPr>
            <a:endParaRPr lang="en-US" b="0" u="none" baseline="0"/>
          </a:p>
          <a:p>
            <a:pPr marL="457101" lvl="1" indent="0">
              <a:buFont typeface="Arial" panose="020B0604020202020204" pitchFamily="34" charset="0"/>
              <a:buNone/>
            </a:pPr>
            <a:r>
              <a:rPr lang="en-US" b="0" u="none" baseline="0"/>
              <a:t>ThinManager can assign and deliver content in 3 ways – By Device, By User and By Location.</a:t>
            </a:r>
          </a:p>
          <a:p>
            <a:pPr marL="628551" lvl="1" indent="-171450">
              <a:buFont typeface="Arial" panose="020B0604020202020204" pitchFamily="34" charset="0"/>
              <a:buChar char="•"/>
            </a:pPr>
            <a:r>
              <a:rPr lang="en-US" b="0" u="none" baseline="0"/>
              <a:t>By Device:</a:t>
            </a:r>
          </a:p>
          <a:p>
            <a:pPr marL="1085652" lvl="2" indent="-171450">
              <a:buFont typeface="Arial" panose="020B0604020202020204" pitchFamily="34" charset="0"/>
              <a:buChar char="•"/>
            </a:pPr>
            <a:r>
              <a:rPr lang="en-US" b="0" u="none" baseline="0"/>
              <a:t>Every device managed in ThinManager will have a unique Terminal Profile.</a:t>
            </a:r>
          </a:p>
          <a:p>
            <a:pPr marL="1085652" lvl="2" indent="-171450">
              <a:buFont typeface="Arial" panose="020B0604020202020204" pitchFamily="34" charset="0"/>
              <a:buChar char="•"/>
            </a:pPr>
            <a:r>
              <a:rPr lang="en-US" b="0" u="none" baseline="0"/>
              <a:t>The Terminal Profile is linked to the device based on the device’s MAC address.</a:t>
            </a:r>
          </a:p>
          <a:p>
            <a:pPr marL="1085652" lvl="2" indent="-171450">
              <a:buFont typeface="Arial" panose="020B0604020202020204" pitchFamily="34" charset="0"/>
              <a:buChar char="•"/>
            </a:pPr>
            <a:r>
              <a:rPr lang="en-US" b="0" u="none" baseline="0"/>
              <a:t>The Terminal Profile defines the device’s default content and its other characteristics (i.e.:  if it needs a touchscreen driver, is it permitted to be shadowed, etc.)</a:t>
            </a:r>
          </a:p>
          <a:p>
            <a:pPr marL="1085652" lvl="2" indent="-171450">
              <a:buFont typeface="Arial" panose="020B0604020202020204" pitchFamily="34" charset="0"/>
              <a:buChar char="•"/>
            </a:pPr>
            <a:r>
              <a:rPr lang="en-US" b="0" u="none" baseline="0"/>
              <a:t>It is very common to assign FactoryTalk View SE as the default content for a device so it is automatically delivered when the device boots up.</a:t>
            </a:r>
          </a:p>
          <a:p>
            <a:pPr marL="628551" lvl="1" indent="-171450">
              <a:buFont typeface="Arial" panose="020B0604020202020204" pitchFamily="34" charset="0"/>
              <a:buChar char="•"/>
            </a:pPr>
            <a:r>
              <a:rPr lang="en-US" b="0" u="none" baseline="0"/>
              <a:t>By User:</a:t>
            </a:r>
          </a:p>
          <a:p>
            <a:pPr marL="1085652" lvl="2" indent="-171450">
              <a:buFont typeface="Arial" panose="020B0604020202020204" pitchFamily="34" charset="0"/>
              <a:buChar char="•"/>
            </a:pPr>
            <a:r>
              <a:rPr lang="en-US"/>
              <a:t>In addition, content can be assigned to a user or a user group.</a:t>
            </a:r>
          </a:p>
          <a:p>
            <a:pPr marL="1085652" lvl="2" indent="-171450">
              <a:buFont typeface="Arial" panose="020B0604020202020204" pitchFamily="34" charset="0"/>
              <a:buChar char="•"/>
            </a:pPr>
            <a:r>
              <a:rPr lang="en-US"/>
              <a:t>In this way, when a user logs in at any terminal managed by ThinManager, that</a:t>
            </a:r>
            <a:r>
              <a:rPr lang="en-US" baseline="0"/>
              <a:t> user’s assigned content will be delivered (i.e.:  a Maintenance user may receive an instance of Logix Designer, or maybe the Work Order System Client, etc.)</a:t>
            </a:r>
          </a:p>
          <a:p>
            <a:pPr marL="628551" lvl="1" indent="-171450">
              <a:buFont typeface="Arial" panose="020B0604020202020204" pitchFamily="34" charset="0"/>
              <a:buChar char="•"/>
            </a:pPr>
            <a:r>
              <a:rPr lang="en-US" baseline="0"/>
              <a:t>By Location:</a:t>
            </a:r>
          </a:p>
          <a:p>
            <a:pPr marL="1085652" lvl="2" indent="-171450">
              <a:buFont typeface="Arial" panose="020B0604020202020204" pitchFamily="34" charset="0"/>
              <a:buChar char="•"/>
            </a:pPr>
            <a:r>
              <a:rPr lang="en-US" baseline="0"/>
              <a:t>Location is the foundation of ThinManager’s mobility initiative, called Relevance.</a:t>
            </a:r>
          </a:p>
          <a:p>
            <a:pPr marL="1085652" lvl="2" indent="-171450">
              <a:buFont typeface="Arial" panose="020B0604020202020204" pitchFamily="34" charset="0"/>
              <a:buChar char="•"/>
            </a:pPr>
            <a:r>
              <a:rPr lang="en-US" baseline="0"/>
              <a:t>It allows content to be assigned and delivered to a mobile device based on its physical location.</a:t>
            </a:r>
          </a:p>
          <a:p>
            <a:pPr marL="1085652" lvl="2" indent="-171450">
              <a:buFont typeface="Arial" panose="020B0604020202020204" pitchFamily="34" charset="0"/>
              <a:buChar char="•"/>
            </a:pPr>
            <a:r>
              <a:rPr lang="en-US" baseline="0"/>
              <a:t>As an example, a QR Code could be placed on a PLC panel.  When a Maintenance user scans the QR Code, Logix Designer could be delivered to their mobile device with the correct ACD file opened up automatically.</a:t>
            </a:r>
          </a:p>
          <a:p>
            <a:pPr marL="1085652" lvl="2" indent="-171450">
              <a:buFont typeface="Arial" panose="020B0604020202020204" pitchFamily="34" charset="0"/>
              <a:buChar char="•"/>
            </a:pPr>
            <a:r>
              <a:rPr lang="en-US" baseline="0"/>
              <a:t>As another example, maybe you permit a user to access the FactoryTalk View SE Client from their mobile device, but you want to physically limit where they can access it from.  With Relevance, you can geo-fence content in based on the mobile device’s location (using Bluetooth Beacons, GPS, Access Points, etc.)</a:t>
            </a:r>
            <a:endParaRPr lang="en-US"/>
          </a:p>
          <a:p>
            <a:pPr>
              <a:spcBef>
                <a:spcPct val="0"/>
              </a:spcBef>
            </a:pPr>
            <a:endParaRPr lang="en-US">
              <a:latin typeface="Calibri" charset="0"/>
            </a:endParaRPr>
          </a:p>
          <a:p>
            <a:pPr>
              <a:spcBef>
                <a:spcPct val="0"/>
              </a:spcBef>
            </a:pPr>
            <a:r>
              <a:rPr lang="en-US">
                <a:latin typeface="Calibri" charset="0"/>
              </a:rPr>
              <a:t>==========</a:t>
            </a:r>
          </a:p>
          <a:p>
            <a:pPr>
              <a:spcBef>
                <a:spcPct val="0"/>
              </a:spcBef>
            </a:pPr>
            <a:r>
              <a:rPr lang="en-US" b="1">
                <a:latin typeface="Calibri" charset="0"/>
              </a:rPr>
              <a:t>SHORT</a:t>
            </a:r>
            <a:r>
              <a:rPr lang="en-US" b="1" baseline="0">
                <a:latin typeface="Calibri" charset="0"/>
              </a:rPr>
              <a:t> SCRIPT:</a:t>
            </a:r>
            <a:endParaRPr lang="en-US" b="1">
              <a:latin typeface="Calibri" charset="0"/>
            </a:endParaRPr>
          </a:p>
          <a:p>
            <a:pPr>
              <a:spcBef>
                <a:spcPct val="0"/>
              </a:spcBef>
            </a:pPr>
            <a:endParaRPr lang="en-US">
              <a:latin typeface="Calibri" charset="0"/>
            </a:endParaRPr>
          </a:p>
          <a:p>
            <a:pPr>
              <a:spcBef>
                <a:spcPct val="0"/>
              </a:spcBef>
            </a:pPr>
            <a:r>
              <a:rPr lang="en-US">
                <a:latin typeface="Calibri" charset="0"/>
              </a:rPr>
              <a:t>ThinManager can easily deliver all kinds of content that your workforce needs to do their jobs. ThinManager securely delivers that content to any combination of device, user or location. This graphic shows examples of content, device, user and location.</a:t>
            </a:r>
          </a:p>
          <a:p>
            <a:pPr>
              <a:spcBef>
                <a:spcPct val="0"/>
              </a:spcBef>
            </a:pPr>
            <a:endParaRPr lang="en-US">
              <a:latin typeface="Calibri" charset="0"/>
            </a:endParaRPr>
          </a:p>
          <a:p>
            <a:pPr>
              <a:spcBef>
                <a:spcPct val="0"/>
              </a:spcBef>
            </a:pPr>
            <a:r>
              <a:rPr lang="en-US">
                <a:latin typeface="Calibri" charset="0"/>
              </a:rPr>
              <a:t>Thin</a:t>
            </a:r>
            <a:r>
              <a:rPr lang="en-US" baseline="0">
                <a:latin typeface="Calibri" charset="0"/>
              </a:rPr>
              <a:t> client networks are inherently more secure than traditional PC networks but ThinManager increases security even further by employing powerful user authentication techniques and the ability to designate specific locations for content delivery within your facility.</a:t>
            </a:r>
          </a:p>
          <a:p>
            <a:pPr>
              <a:spcBef>
                <a:spcPct val="0"/>
              </a:spcBef>
            </a:pPr>
            <a:endParaRPr lang="en-US" baseline="0">
              <a:latin typeface="Calibri" charset="0"/>
            </a:endParaRPr>
          </a:p>
          <a:p>
            <a:pPr marL="287338" lvl="1" indent="-287338">
              <a:buClr>
                <a:srgbClr val="BB2332"/>
              </a:buClr>
              <a:buSzTx/>
            </a:pPr>
            <a:r>
              <a:rPr lang="en-US">
                <a:latin typeface="Arial Narrow" charset="0"/>
              </a:rPr>
              <a:t>ThinManager is a Content Delivery and Device Management Platform.</a:t>
            </a:r>
          </a:p>
          <a:p>
            <a:pPr marL="287338" lvl="1" indent="-287338">
              <a:buClr>
                <a:srgbClr val="BB2332"/>
              </a:buClr>
              <a:buSzTx/>
            </a:pPr>
            <a:endParaRPr lang="en-US">
              <a:latin typeface="Arial Narrow" charset="0"/>
            </a:endParaRPr>
          </a:p>
          <a:p>
            <a:pPr marL="287338" lvl="1" indent="-287338">
              <a:buClr>
                <a:srgbClr val="BB2332"/>
              </a:buClr>
              <a:buSzTx/>
            </a:pPr>
            <a:r>
              <a:rPr lang="en-US" b="1">
                <a:latin typeface="Arial Narrow" charset="0"/>
              </a:rPr>
              <a:t>Content</a:t>
            </a:r>
            <a:r>
              <a:rPr lang="en-US">
                <a:latin typeface="Arial Narrow" charset="0"/>
              </a:rPr>
              <a:t> Sources can be created and managed centrally.</a:t>
            </a:r>
          </a:p>
          <a:p>
            <a:pPr marL="287338" lvl="1" indent="-287338">
              <a:buClr>
                <a:srgbClr val="BB2332"/>
              </a:buClr>
              <a:buSzTx/>
            </a:pPr>
            <a:endParaRPr lang="en-US">
              <a:latin typeface="Arial Narrow" charset="0"/>
            </a:endParaRPr>
          </a:p>
          <a:p>
            <a:pPr marL="287338" lvl="1" indent="-287338">
              <a:buClr>
                <a:srgbClr val="BB2332"/>
              </a:buClr>
              <a:buSzTx/>
            </a:pPr>
            <a:r>
              <a:rPr lang="en-US">
                <a:latin typeface="Arial Narrow" charset="0"/>
              </a:rPr>
              <a:t>Each </a:t>
            </a:r>
            <a:r>
              <a:rPr lang="en-US" b="1">
                <a:latin typeface="Arial Narrow" charset="0"/>
              </a:rPr>
              <a:t>device</a:t>
            </a:r>
            <a:r>
              <a:rPr lang="en-US">
                <a:latin typeface="Arial Narrow" charset="0"/>
              </a:rPr>
              <a:t> managed by ThinManager is assigned a unique terminal profile within ThinManager.</a:t>
            </a:r>
          </a:p>
          <a:p>
            <a:pPr marL="287338" lvl="1" indent="-287338">
              <a:buClr>
                <a:srgbClr val="BB2332"/>
              </a:buClr>
              <a:buSzTx/>
            </a:pPr>
            <a:endParaRPr lang="en-US">
              <a:latin typeface="Arial Narrow" charset="0"/>
            </a:endParaRPr>
          </a:p>
          <a:p>
            <a:pPr marL="287338" lvl="1" indent="-287338">
              <a:buClr>
                <a:srgbClr val="BB2332"/>
              </a:buClr>
              <a:buSzTx/>
            </a:pPr>
            <a:r>
              <a:rPr lang="en-US">
                <a:latin typeface="Arial Narrow" charset="0"/>
              </a:rPr>
              <a:t>A device can be a thin/zero client, mobile device, or PC and each are managed in exactly the same way within ThinManager.</a:t>
            </a:r>
          </a:p>
          <a:p>
            <a:pPr marL="287338" lvl="1" indent="-287338">
              <a:buClr>
                <a:srgbClr val="BB2332"/>
              </a:buClr>
              <a:buSzTx/>
            </a:pPr>
            <a:endParaRPr lang="en-US">
              <a:latin typeface="Arial Narrow" charset="0"/>
            </a:endParaRPr>
          </a:p>
          <a:p>
            <a:pPr marL="287338" lvl="1" indent="-287338">
              <a:buClr>
                <a:srgbClr val="BB2332"/>
              </a:buClr>
              <a:buSzTx/>
            </a:pPr>
            <a:r>
              <a:rPr lang="en-US">
                <a:latin typeface="Arial Narrow" charset="0"/>
              </a:rPr>
              <a:t>Content can be assigned and delivered by any combination of Device, User, and Location.</a:t>
            </a:r>
          </a:p>
        </p:txBody>
      </p:sp>
    </p:spTree>
    <p:extLst>
      <p:ext uri="{BB962C8B-B14F-4D97-AF65-F5344CB8AC3E}">
        <p14:creationId xmlns:p14="http://schemas.microsoft.com/office/powerpoint/2010/main" val="286029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u="sng"/>
              <a:t>Script:</a:t>
            </a:r>
            <a:endParaRPr lang="en-US" b="0" u="none"/>
          </a:p>
          <a:p>
            <a:pPr marL="171450" indent="-171450">
              <a:buFont typeface="Arial" panose="020B0604020202020204" pitchFamily="34" charset="0"/>
              <a:buChar char="•"/>
            </a:pPr>
            <a:r>
              <a:rPr lang="en-US" b="0" u="none"/>
              <a:t>Traditionally,</a:t>
            </a:r>
            <a:r>
              <a:rPr lang="en-US" b="0" u="none" baseline="0"/>
              <a:t> Windows based applications were hosted on PCs in manufacturing areas.</a:t>
            </a:r>
          </a:p>
          <a:p>
            <a:pPr marL="171450" indent="-171450">
              <a:buFont typeface="Arial" panose="020B0604020202020204" pitchFamily="34" charset="0"/>
              <a:buChar char="•"/>
            </a:pPr>
            <a:r>
              <a:rPr lang="en-US" b="0" u="none" baseline="0"/>
              <a:t>Quite often, these PCs ran dedicated applications like FactoryTalk View SE, restricting access to the Windows desktop.</a:t>
            </a:r>
          </a:p>
          <a:p>
            <a:pPr marL="171450" indent="-171450">
              <a:buFont typeface="Arial" panose="020B0604020202020204" pitchFamily="34" charset="0"/>
              <a:buChar char="•"/>
            </a:pPr>
            <a:r>
              <a:rPr lang="en-US" b="0" u="none" baseline="0"/>
              <a:t>In general, a Windows desktop experience is not required, and sometimes not desired – especially on the Plant Floor or in the Control Room.</a:t>
            </a:r>
          </a:p>
          <a:p>
            <a:pPr marL="171450" indent="-171450">
              <a:buFont typeface="Arial" panose="020B0604020202020204" pitchFamily="34" charset="0"/>
              <a:buChar char="•"/>
            </a:pPr>
            <a:r>
              <a:rPr lang="en-US" b="0" u="none" baseline="0"/>
              <a:t>This environment requires management of support of many operating systems, many times each at different version and service pack levels.</a:t>
            </a:r>
          </a:p>
          <a:p>
            <a:pPr marL="171450" indent="-171450">
              <a:buFont typeface="Arial" panose="020B0604020202020204" pitchFamily="34" charset="0"/>
              <a:buChar char="•"/>
            </a:pPr>
            <a:r>
              <a:rPr lang="en-US" b="0" u="none" baseline="0"/>
              <a:t>In addition to the locally installed OS, the applications required must be managed at each PC, and anti-virus must be deployed and managed as well.</a:t>
            </a:r>
          </a:p>
          <a:p>
            <a:pPr marL="171450" indent="-171450">
              <a:buFont typeface="Arial" panose="020B0604020202020204" pitchFamily="34" charset="0"/>
              <a:buChar char="•"/>
            </a:pPr>
            <a:r>
              <a:rPr lang="en-US" b="0" u="none" baseline="0"/>
              <a:t>These PCs are generally not industrial, so they tend to have moving parts like hard drives, fans, and commercial grade power supplies that are all prone to failure.</a:t>
            </a:r>
          </a:p>
          <a:p>
            <a:pPr marL="171450" indent="-171450">
              <a:buFont typeface="Arial" panose="020B0604020202020204" pitchFamily="34" charset="0"/>
              <a:buChar char="•"/>
            </a:pPr>
            <a:r>
              <a:rPr lang="en-US" b="0" u="none" baseline="0"/>
              <a:t>Replacement of a PC, even with well managed external images, will typically take hours, resulting in costly downtime.</a:t>
            </a:r>
          </a:p>
          <a:p>
            <a:pPr marL="171450" indent="-171450">
              <a:buFont typeface="Arial" panose="020B0604020202020204" pitchFamily="34" charset="0"/>
              <a:buChar char="•"/>
            </a:pPr>
            <a:r>
              <a:rPr lang="en-US" b="0" u="none" baseline="0"/>
              <a:t>Lastly, the PCs are more susceptible to virus infection because their USB ports are used with flash drives.</a:t>
            </a:r>
            <a:endParaRPr lang="en-US" b="1" u="sng"/>
          </a:p>
        </p:txBody>
      </p:sp>
      <p:sp>
        <p:nvSpPr>
          <p:cNvPr id="4" name="Slide Number Placeholder 3"/>
          <p:cNvSpPr>
            <a:spLocks noGrp="1"/>
          </p:cNvSpPr>
          <p:nvPr>
            <p:ph type="sldNum" sz="quarter" idx="10"/>
          </p:nvPr>
        </p:nvSpPr>
        <p:spPr/>
        <p:txBody>
          <a:bodyPr/>
          <a:lstStyle/>
          <a:p>
            <a:fld id="{C5B38BFD-06C2-CE42-8D25-BE8ABD537100}" type="slidenum">
              <a:rPr lang="en-US" smtClean="0"/>
              <a:pPr/>
              <a:t>9</a:t>
            </a:fld>
            <a:endParaRPr lang="en-US"/>
          </a:p>
        </p:txBody>
      </p:sp>
    </p:spTree>
    <p:extLst>
      <p:ext uri="{BB962C8B-B14F-4D97-AF65-F5344CB8AC3E}">
        <p14:creationId xmlns:p14="http://schemas.microsoft.com/office/powerpoint/2010/main" val="323452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u="sng"/>
              <a:t>Script:</a:t>
            </a:r>
            <a:endParaRPr lang="en-US" b="0" u="none"/>
          </a:p>
          <a:p>
            <a:pPr marL="171450" indent="-171450">
              <a:buFont typeface="Arial" panose="020B0604020202020204" pitchFamily="34" charset="0"/>
              <a:buChar char="•"/>
            </a:pPr>
            <a:r>
              <a:rPr lang="en-US" b="0" u="none"/>
              <a:t>A ThinManager solution</a:t>
            </a:r>
            <a:r>
              <a:rPr lang="en-US" b="0" u="none" baseline="0"/>
              <a:t> looks more like this – where PCs are generally replaced by thin clients.  Any of the Windows based applications are then hosted centrally – typically on a Remote Desktop Server.</a:t>
            </a:r>
          </a:p>
          <a:p>
            <a:pPr marL="171450" indent="-171450">
              <a:buFont typeface="Arial" panose="020B0604020202020204" pitchFamily="34" charset="0"/>
              <a:buChar char="•"/>
            </a:pPr>
            <a:r>
              <a:rPr lang="en-US" b="0" u="none" baseline="0"/>
              <a:t>This architecture dramatically reduces the number of operating systems that need to be maintained – whether they are physical or virtual.</a:t>
            </a:r>
          </a:p>
          <a:p>
            <a:pPr marL="171450" indent="-171450">
              <a:buFont typeface="Arial" panose="020B0604020202020204" pitchFamily="34" charset="0"/>
              <a:buChar char="•"/>
            </a:pPr>
            <a:r>
              <a:rPr lang="en-US" b="0" u="none" baseline="0"/>
              <a:t>It also increases security at the endpoint, because nothing is stored on the actual ThinManager managed thin client.  And USB ports on these devices are disabled by default for everything except keyboards and mice.</a:t>
            </a:r>
          </a:p>
          <a:p>
            <a:pPr marL="171450" indent="-171450">
              <a:buFont typeface="Arial" panose="020B0604020202020204" pitchFamily="34" charset="0"/>
              <a:buChar char="•"/>
            </a:pPr>
            <a:r>
              <a:rPr lang="en-US" b="0" u="none" baseline="0"/>
              <a:t>Adding ThinManager to this deployment provides an added layer of management that brings some very unique, plant-floor centric capabilities to the table.</a:t>
            </a:r>
          </a:p>
          <a:p>
            <a:pPr marL="171450" indent="-171450">
              <a:buFont typeface="Arial" panose="020B0604020202020204" pitchFamily="34" charset="0"/>
              <a:buChar char="•"/>
            </a:pPr>
            <a:r>
              <a:rPr lang="en-US" b="0" u="none" baseline="0"/>
              <a:t>As a side note – PCs can be retained and managed in a ThinManager deployment as well.</a:t>
            </a:r>
          </a:p>
          <a:p>
            <a:pPr marL="171450" indent="-171450">
              <a:buFont typeface="Arial" panose="020B0604020202020204" pitchFamily="34" charset="0"/>
              <a:buChar char="•"/>
            </a:pPr>
            <a:r>
              <a:rPr lang="en-US" b="0" u="none" baseline="0"/>
              <a:t>ThinManager offers a Windows based application called WinTMC that will essentially emulate a ThinManager thin client from a Windows OS.  This is sometimes utilized if there are some applications that must continue to run locally, while additional remote content is managed from ThinManager.</a:t>
            </a:r>
          </a:p>
          <a:p>
            <a:pPr marL="171450" indent="-171450">
              <a:buFont typeface="Arial" panose="020B0604020202020204" pitchFamily="34" charset="0"/>
              <a:buChar char="•"/>
            </a:pPr>
            <a:r>
              <a:rPr lang="en-US" b="0" u="none" baseline="0"/>
              <a:t>Alternatively, some PCs can be PXE booted (PXE is an Intel standard = Preboot Execution Environment = a way to deliver firmware/operating systems over the network at boot time), where the PC would be booted from the ThinManager firmware, as opposed to its locally installed OS.</a:t>
            </a:r>
          </a:p>
          <a:p>
            <a:endParaRPr lang="en-US" b="1" u="sng"/>
          </a:p>
        </p:txBody>
      </p:sp>
      <p:sp>
        <p:nvSpPr>
          <p:cNvPr id="4" name="Slide Number Placeholder 3"/>
          <p:cNvSpPr>
            <a:spLocks noGrp="1"/>
          </p:cNvSpPr>
          <p:nvPr>
            <p:ph type="sldNum" sz="quarter" idx="10"/>
          </p:nvPr>
        </p:nvSpPr>
        <p:spPr/>
        <p:txBody>
          <a:bodyPr/>
          <a:lstStyle/>
          <a:p>
            <a:fld id="{C5B38BFD-06C2-CE42-8D25-BE8ABD537100}" type="slidenum">
              <a:rPr lang="en-US" smtClean="0"/>
              <a:pPr/>
              <a:t>10</a:t>
            </a:fld>
            <a:endParaRPr lang="en-US"/>
          </a:p>
        </p:txBody>
      </p:sp>
    </p:spTree>
    <p:extLst>
      <p:ext uri="{BB962C8B-B14F-4D97-AF65-F5344CB8AC3E}">
        <p14:creationId xmlns:p14="http://schemas.microsoft.com/office/powerpoint/2010/main" val="689841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rockwellautomation.sharepoint.com/teams/GSM_BrandIdentity/Pages/Home%20Page/Rockwell%20Automation_Brand%20ID%20Guidelines_11072018-FINAL.pdf"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rockwellautomation.sharepoint.com/teams/GSM_BrandIdentity/Pages/Home%20Page/Rockwell%20Automation_Brand%20ID%20Guidelines_11072018-FINAL.pdf" TargetMode="External"/><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g"/><Relationship Id="rId1" Type="http://schemas.openxmlformats.org/officeDocument/2006/relationships/slideMaster" Target="../slideMasters/slideMaster6.xml"/><Relationship Id="rId4" Type="http://schemas.microsoft.com/office/2007/relationships/hdphoto" Target="../media/hdphoto3.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g"/><Relationship Id="rId1" Type="http://schemas.openxmlformats.org/officeDocument/2006/relationships/slideMaster" Target="../slideMasters/slideMaster6.xml"/><Relationship Id="rId4" Type="http://schemas.microsoft.com/office/2007/relationships/hdphoto" Target="../media/hdphoto4.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g"/><Relationship Id="rId1" Type="http://schemas.openxmlformats.org/officeDocument/2006/relationships/slideMaster" Target="../slideMasters/slideMaster6.xml"/><Relationship Id="rId4" Type="http://schemas.microsoft.com/office/2007/relationships/hdphoto" Target="../media/hdphoto5.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g"/><Relationship Id="rId1" Type="http://schemas.openxmlformats.org/officeDocument/2006/relationships/slideMaster" Target="../slideMasters/slideMaster6.xml"/><Relationship Id="rId4" Type="http://schemas.microsoft.com/office/2007/relationships/hdphoto" Target="../media/hdphoto7.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g"/><Relationship Id="rId1" Type="http://schemas.openxmlformats.org/officeDocument/2006/relationships/slideMaster" Target="../slideMasters/slideMaster6.xml"/><Relationship Id="rId4" Type="http://schemas.microsoft.com/office/2007/relationships/hdphoto" Target="../media/hdphoto8.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g"/><Relationship Id="rId1" Type="http://schemas.openxmlformats.org/officeDocument/2006/relationships/slideMaster" Target="../slideMasters/slideMaster6.xml"/><Relationship Id="rId4" Type="http://schemas.microsoft.com/office/2007/relationships/hdphoto" Target="../media/hdphoto9.wdp"/></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8" Type="http://schemas.openxmlformats.org/officeDocument/2006/relationships/hyperlink" Target="http://linkedin.com/company/rockwell-automation/" TargetMode="External"/><Relationship Id="rId13"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hyperlink" Target="http://youtube.com/user/ROKAutomation/home" TargetMode="External"/><Relationship Id="rId2" Type="http://schemas.openxmlformats.org/officeDocument/2006/relationships/hyperlink" Target="http://rockwellautomation.com/rockwellautomation/news/blog/overview.page" TargetMode="External"/><Relationship Id="rId1" Type="http://schemas.openxmlformats.org/officeDocument/2006/relationships/slideMaster" Target="../slideMasters/slideMaster9.xml"/><Relationship Id="rId6" Type="http://schemas.openxmlformats.org/officeDocument/2006/relationships/hyperlink" Target="http://instagram.com/rokautomation" TargetMode="External"/><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hyperlink" Target="http://twitter.com/ROKAutomation" TargetMode="External"/><Relationship Id="rId4" Type="http://schemas.openxmlformats.org/officeDocument/2006/relationships/hyperlink" Target="http://facebook.com/ROKAutomation" TargetMode="External"/><Relationship Id="rId9" Type="http://schemas.openxmlformats.org/officeDocument/2006/relationships/image" Target="../media/image45.png"/><Relationship Id="rId1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youtube.com/user/ROKAutomation/home" TargetMode="External"/><Relationship Id="rId3" Type="http://schemas.openxmlformats.org/officeDocument/2006/relationships/hyperlink" Target="http://rockwellautomation.com/rockwellautomation/news/blog/overview.page" TargetMode="External"/><Relationship Id="rId7" Type="http://schemas.openxmlformats.org/officeDocument/2006/relationships/hyperlink" Target="http://instagram.com/rokautomation" TargetMode="External"/><Relationship Id="rId12" Type="http://schemas.openxmlformats.org/officeDocument/2006/relationships/image" Target="../media/image52.png"/><Relationship Id="rId2" Type="http://schemas.openxmlformats.org/officeDocument/2006/relationships/image" Target="../media/image9.jpg"/><Relationship Id="rId1" Type="http://schemas.openxmlformats.org/officeDocument/2006/relationships/slideMaster" Target="../slideMasters/slideMaster9.xml"/><Relationship Id="rId6" Type="http://schemas.openxmlformats.org/officeDocument/2006/relationships/image" Target="../media/image49.png"/><Relationship Id="rId11" Type="http://schemas.openxmlformats.org/officeDocument/2006/relationships/hyperlink" Target="http://twitter.com/ROKAutomation" TargetMode="External"/><Relationship Id="rId5" Type="http://schemas.openxmlformats.org/officeDocument/2006/relationships/hyperlink" Target="http://facebook.com/ROKAutomation" TargetMode="External"/><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hyperlink" Target="http://linkedin.com/company/rockwell-automation/" TargetMode="External"/><Relationship Id="rId14" Type="http://schemas.openxmlformats.org/officeDocument/2006/relationships/image" Target="../media/image53.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hyperlink" Target="http://youtube.com/user/ROKAutomation/home" TargetMode="External"/><Relationship Id="rId3" Type="http://schemas.openxmlformats.org/officeDocument/2006/relationships/hyperlink" Target="http://rockwellautomation.com/rockwellautomation/news/blog/overview.page" TargetMode="External"/><Relationship Id="rId7" Type="http://schemas.openxmlformats.org/officeDocument/2006/relationships/hyperlink" Target="http://instagram.com/rokautomation" TargetMode="External"/><Relationship Id="rId12" Type="http://schemas.openxmlformats.org/officeDocument/2006/relationships/image" Target="../media/image52.png"/><Relationship Id="rId2" Type="http://schemas.openxmlformats.org/officeDocument/2006/relationships/image" Target="../media/image3.jpg"/><Relationship Id="rId1" Type="http://schemas.openxmlformats.org/officeDocument/2006/relationships/slideMaster" Target="../slideMasters/slideMaster9.xml"/><Relationship Id="rId6" Type="http://schemas.openxmlformats.org/officeDocument/2006/relationships/image" Target="../media/image49.png"/><Relationship Id="rId11" Type="http://schemas.openxmlformats.org/officeDocument/2006/relationships/hyperlink" Target="http://twitter.com/ROKAutomation" TargetMode="External"/><Relationship Id="rId5" Type="http://schemas.openxmlformats.org/officeDocument/2006/relationships/hyperlink" Target="http://facebook.com/ROKAutomation" TargetMode="External"/><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hyperlink" Target="http://linkedin.com/company/rockwell-automation/" TargetMode="External"/><Relationship Id="rId14" Type="http://schemas.openxmlformats.org/officeDocument/2006/relationships/image" Target="../media/image5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15D69-AF6E-834C-9D21-0F9B361A569F}"/>
              </a:ext>
            </a:extLst>
          </p:cNvPr>
          <p:cNvPicPr>
            <a:picLocks noChangeAspect="1"/>
          </p:cNvPicPr>
          <p:nvPr userDrawn="1"/>
        </p:nvPicPr>
        <p:blipFill rotWithShape="1">
          <a:blip r:embed="rId2"/>
          <a:srcRect b="45333"/>
          <a:stretch/>
        </p:blipFill>
        <p:spPr>
          <a:xfrm>
            <a:off x="8187789" y="4469067"/>
            <a:ext cx="3375275" cy="651573"/>
          </a:xfrm>
          <a:prstGeom prst="rect">
            <a:avLst/>
          </a:prstGeom>
        </p:spPr>
      </p:pic>
      <p:sp>
        <p:nvSpPr>
          <p:cNvPr id="18" name="Title 17">
            <a:extLst>
              <a:ext uri="{FF2B5EF4-FFF2-40B4-BE49-F238E27FC236}">
                <a16:creationId xmlns:a16="http://schemas.microsoft.com/office/drawing/2014/main" id="{12F5F54E-08A5-6344-BFD1-276793D76961}"/>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tx1"/>
                </a:solidFill>
              </a:defRPr>
            </a:lvl1pPr>
          </a:lstStyle>
          <a:p>
            <a:r>
              <a:rPr lang="en-US" dirty="0"/>
              <a:t>Click to edit master </a:t>
            </a:r>
            <a:br>
              <a:rPr lang="en-US" dirty="0"/>
            </a:br>
            <a:r>
              <a:rPr lang="en-US" dirty="0"/>
              <a:t>title in sentence case</a:t>
            </a:r>
          </a:p>
        </p:txBody>
      </p:sp>
      <p:sp>
        <p:nvSpPr>
          <p:cNvPr id="19" name="Text Placeholder 11">
            <a:extLst>
              <a:ext uri="{FF2B5EF4-FFF2-40B4-BE49-F238E27FC236}">
                <a16:creationId xmlns:a16="http://schemas.microsoft.com/office/drawing/2014/main" id="{19E4EDB0-AABB-BE41-A3BE-D05669C6BF94}"/>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tx1">
                    <a:lumMod val="50000"/>
                    <a:lumOff val="50000"/>
                  </a:schemeClr>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cxnSp>
        <p:nvCxnSpPr>
          <p:cNvPr id="10" name="Straight Connector 9">
            <a:extLst>
              <a:ext uri="{FF2B5EF4-FFF2-40B4-BE49-F238E27FC236}">
                <a16:creationId xmlns:a16="http://schemas.microsoft.com/office/drawing/2014/main" id="{ED2AB6AB-AF99-3F41-B8B8-4226608CA2A6}"/>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54915E0C-EC46-0048-832A-EDFB850AFD63}"/>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7" name="Picture 4" descr="ThinManager">
            <a:extLst>
              <a:ext uri="{FF2B5EF4-FFF2-40B4-BE49-F238E27FC236}">
                <a16:creationId xmlns:a16="http://schemas.microsoft.com/office/drawing/2014/main" id="{1D40BB69-833C-4B72-9CBF-218CBBA4A9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4767" y="5282868"/>
            <a:ext cx="3169640" cy="4912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8F653BA-76B2-4B5D-81C6-9A664869F45C}"/>
              </a:ext>
            </a:extLst>
          </p:cNvPr>
          <p:cNvSpPr txBox="1">
            <a:spLocks/>
          </p:cNvSpPr>
          <p:nvPr userDrawn="1"/>
        </p:nvSpPr>
        <p:spPr>
          <a:xfrm>
            <a:off x="8490917" y="5932136"/>
            <a:ext cx="3022903" cy="491294"/>
          </a:xfrm>
          <a:prstGeom prst="rect">
            <a:avLst/>
          </a:prstGeom>
        </p:spPr>
        <p:txBody>
          <a:bodyPr vert="horz" lIns="91440" tIns="45720" rIns="91440" bIns="45720" rtlCol="0" anchor="b">
            <a:noAutofit/>
          </a:bodyPr>
          <a:lstStyle>
            <a:lvl1pPr marL="0" indent="0" algn="r" rtl="0" eaLnBrk="1" fontAlgn="base" hangingPunct="1">
              <a:lnSpc>
                <a:spcPts val="4999"/>
              </a:lnSpc>
              <a:spcBef>
                <a:spcPct val="0"/>
              </a:spcBef>
              <a:spcAft>
                <a:spcPct val="0"/>
              </a:spcAft>
              <a:buFont typeface="Arial" panose="020B0604020202020204" pitchFamily="34" charset="0"/>
              <a:buNone/>
              <a:defRPr sz="4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algn="ctr" defTabSz="914400"/>
            <a:r>
              <a:rPr lang="en-US" sz="2400" kern="0" dirty="0">
                <a:solidFill>
                  <a:srgbClr val="CE153F"/>
                </a:solidFill>
                <a:latin typeface="Barlow" panose="00000500000000000000" pitchFamily="50" charset="0"/>
              </a:rPr>
              <a:t>2020 Roadshow</a:t>
            </a:r>
          </a:p>
        </p:txBody>
      </p:sp>
    </p:spTree>
    <p:extLst>
      <p:ext uri="{BB962C8B-B14F-4D97-AF65-F5344CB8AC3E}">
        <p14:creationId xmlns:p14="http://schemas.microsoft.com/office/powerpoint/2010/main" val="2406260312"/>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9" name="Text Placeholder 3">
            <a:extLst>
              <a:ext uri="{FF2B5EF4-FFF2-40B4-BE49-F238E27FC236}">
                <a16:creationId xmlns:a16="http://schemas.microsoft.com/office/drawing/2014/main" id="{DCFB99D2-B83B-5D4D-A8E5-3EFF65D6697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8FEB5888-F321-9147-A414-3255540B7B1F}"/>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89198479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3">
            <a:extLst>
              <a:ext uri="{FF2B5EF4-FFF2-40B4-BE49-F238E27FC236}">
                <a16:creationId xmlns:a16="http://schemas.microsoft.com/office/drawing/2014/main" id="{64B8D987-9F1B-EA45-AD74-FCFE6A2B4771}"/>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1E572036-C39F-1346-8AEF-15831BF32282}"/>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12284077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with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8" name="Text Placeholder 3">
            <a:extLst>
              <a:ext uri="{FF2B5EF4-FFF2-40B4-BE49-F238E27FC236}">
                <a16:creationId xmlns:a16="http://schemas.microsoft.com/office/drawing/2014/main" id="{7FF84CA2-4435-3146-9171-23AD81953E51}"/>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884C353E-F578-3646-BADA-428805946AD7}"/>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274950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with Callout 4">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13" name="Text Placeholder 3">
            <a:extLst>
              <a:ext uri="{FF2B5EF4-FFF2-40B4-BE49-F238E27FC236}">
                <a16:creationId xmlns:a16="http://schemas.microsoft.com/office/drawing/2014/main" id="{D2227496-6068-A144-899B-B01D04C84D5D}"/>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3">
            <a:extLst>
              <a:ext uri="{FF2B5EF4-FFF2-40B4-BE49-F238E27FC236}">
                <a16:creationId xmlns:a16="http://schemas.microsoft.com/office/drawing/2014/main" id="{1E969A81-8711-234B-9F9D-C498F5612738}"/>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A5FF84E7-8F45-A041-87BA-A4CE5A8AACA3}"/>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2333094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228169B5-C06C-9542-9F75-088CBA4A288E}"/>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65988530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3429000"/>
          </a:xfrm>
          <a:prstGeom prst="rect">
            <a:avLst/>
          </a:prstGeom>
        </p:spPr>
        <p:txBody>
          <a:bodyPr anchor="ctr"/>
          <a:lstStyle>
            <a:lvl1pPr marL="0" indent="0" algn="ctr">
              <a:buNone/>
              <a:defRPr/>
            </a:lvl1pPr>
          </a:lstStyle>
          <a:p>
            <a:r>
              <a:rPr lang="en-US"/>
              <a:t>Click to add image</a:t>
            </a:r>
          </a:p>
        </p:txBody>
      </p:sp>
      <p:sp>
        <p:nvSpPr>
          <p:cNvPr id="7" name="Title 1">
            <a:extLst>
              <a:ext uri="{FF2B5EF4-FFF2-40B4-BE49-F238E27FC236}">
                <a16:creationId xmlns:a16="http://schemas.microsoft.com/office/drawing/2014/main" id="{1BECBFEC-9831-A041-8BE4-EBBDEB2B2BD3}"/>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11" name="Text Placeholder 6">
            <a:extLst>
              <a:ext uri="{FF2B5EF4-FFF2-40B4-BE49-F238E27FC236}">
                <a16:creationId xmlns:a16="http://schemas.microsoft.com/office/drawing/2014/main" id="{1329D30E-C940-BB44-B2A5-11CF3F285850}"/>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6" name="Straight Connector 5">
            <a:extLst>
              <a:ext uri="{FF2B5EF4-FFF2-40B4-BE49-F238E27FC236}">
                <a16:creationId xmlns:a16="http://schemas.microsoft.com/office/drawing/2014/main" id="{F08D8F8E-AE1E-0049-A050-99082B64C36F}"/>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51870346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8" name="Straight Connector 7">
            <a:extLst>
              <a:ext uri="{FF2B5EF4-FFF2-40B4-BE49-F238E27FC236}">
                <a16:creationId xmlns:a16="http://schemas.microsoft.com/office/drawing/2014/main" id="{A7AF6747-63C6-0C4E-BAF7-7FBCE68DBEE9}"/>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B689408-A041-5447-82D4-2EDCF3A1EB1A}"/>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9" name="Text Placeholder 6">
            <a:extLst>
              <a:ext uri="{FF2B5EF4-FFF2-40B4-BE49-F238E27FC236}">
                <a16:creationId xmlns:a16="http://schemas.microsoft.com/office/drawing/2014/main" id="{F98307C1-27A1-CE4D-BFA3-EF2E968A379B}"/>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1" name="Text Placeholder 6">
            <a:extLst>
              <a:ext uri="{FF2B5EF4-FFF2-40B4-BE49-F238E27FC236}">
                <a16:creationId xmlns:a16="http://schemas.microsoft.com/office/drawing/2014/main" id="{BC7E44E7-1E2E-194F-B219-432CEC79C13B}"/>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2" name="Text Placeholder 6">
            <a:extLst>
              <a:ext uri="{FF2B5EF4-FFF2-40B4-BE49-F238E27FC236}">
                <a16:creationId xmlns:a16="http://schemas.microsoft.com/office/drawing/2014/main" id="{12A3E805-C780-D142-BA0F-633D89CE82F4}"/>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42750306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08755CC5-4B5A-234B-8B07-17F99EFD39E5}"/>
              </a:ext>
            </a:extLst>
          </p:cNvPr>
          <p:cNvSpPr>
            <a:spLocks noGrp="1"/>
          </p:cNvSpPr>
          <p:nvPr>
            <p:ph type="title" hasCustomPrompt="1"/>
          </p:nvPr>
        </p:nvSpPr>
        <p:spPr>
          <a:xfrm>
            <a:off x="381744" y="0"/>
            <a:ext cx="9752856" cy="839893"/>
          </a:xfrm>
        </p:spPr>
        <p:txBody>
          <a:bodyPr/>
          <a:lstStyle/>
          <a:p>
            <a:r>
              <a:rPr lang="en-US" dirty="0"/>
              <a:t>Click to edit master title style</a:t>
            </a:r>
          </a:p>
        </p:txBody>
      </p:sp>
      <p:sp>
        <p:nvSpPr>
          <p:cNvPr id="64" name="Text Placeholder 6">
            <a:extLst>
              <a:ext uri="{FF2B5EF4-FFF2-40B4-BE49-F238E27FC236}">
                <a16:creationId xmlns:a16="http://schemas.microsoft.com/office/drawing/2014/main" id="{F0E1E61F-1F5F-5541-B98A-8133C915B768}"/>
              </a:ext>
            </a:extLst>
          </p:cNvPr>
          <p:cNvSpPr>
            <a:spLocks noGrp="1"/>
          </p:cNvSpPr>
          <p:nvPr>
            <p:ph type="body" sz="quarter" idx="12" hasCustomPrompt="1"/>
          </p:nvPr>
        </p:nvSpPr>
        <p:spPr>
          <a:xfrm>
            <a:off x="381744"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Use this area to enter your content. This can be in column format (as shown here) or if you’d like to enter your information differently, feel free. Just make sure to keep everything the same font, color and size to keep the style consistent. Bulleted lists are also acceptable, but try to avoid overcrowding this page.</a:t>
            </a:r>
          </a:p>
        </p:txBody>
      </p:sp>
      <p:sp>
        <p:nvSpPr>
          <p:cNvPr id="65" name="Text Placeholder 6">
            <a:extLst>
              <a:ext uri="{FF2B5EF4-FFF2-40B4-BE49-F238E27FC236}">
                <a16:creationId xmlns:a16="http://schemas.microsoft.com/office/drawing/2014/main" id="{9258A81B-AF7A-EE4B-A036-2E578E9F91B3}"/>
              </a:ext>
            </a:extLst>
          </p:cNvPr>
          <p:cNvSpPr>
            <a:spLocks noGrp="1"/>
          </p:cNvSpPr>
          <p:nvPr>
            <p:ph type="body" sz="quarter" idx="13" hasCustomPrompt="1"/>
          </p:nvPr>
        </p:nvSpPr>
        <p:spPr>
          <a:xfrm>
            <a:off x="2942436"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b="1" dirty="0"/>
              <a:t>Want a new photo on this slide? </a:t>
            </a:r>
            <a:r>
              <a:rPr lang="en-US" dirty="0"/>
              <a:t>No problem! Just click on the existing photo and delete. A placeholder box should appear for you to put your own unique photo. When selecting a photo, make sure it is relevant to the content on the slide, while also following new brand guidelines regarding photography. For more information on this, </a:t>
            </a:r>
            <a:r>
              <a:rPr lang="en-US" dirty="0">
                <a:hlinkClick r:id="rId3"/>
              </a:rPr>
              <a:t>please see the Brand Identity Guidelines.</a:t>
            </a:r>
            <a:endParaRPr lang="en-US" dirty="0"/>
          </a:p>
        </p:txBody>
      </p:sp>
      <p:sp>
        <p:nvSpPr>
          <p:cNvPr id="66" name="Text Placeholder 6">
            <a:extLst>
              <a:ext uri="{FF2B5EF4-FFF2-40B4-BE49-F238E27FC236}">
                <a16:creationId xmlns:a16="http://schemas.microsoft.com/office/drawing/2014/main" id="{8D5F6C5F-132C-BB46-B6CB-AD1C62329DC3}"/>
              </a:ext>
            </a:extLst>
          </p:cNvPr>
          <p:cNvSpPr>
            <a:spLocks noGrp="1"/>
          </p:cNvSpPr>
          <p:nvPr>
            <p:ph type="body" sz="quarter" idx="14" hasCustomPrompt="1"/>
          </p:nvPr>
        </p:nvSpPr>
        <p:spPr>
          <a:xfrm>
            <a:off x="5503128"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avoid putting any product architectures or other over-technical information on this slide. This page is intended to be simple with a high-level approach. For more technical content, it is recommended to use the other content slides in the masters that provide more room for that information.</a:t>
            </a:r>
          </a:p>
        </p:txBody>
      </p:sp>
      <p:sp>
        <p:nvSpPr>
          <p:cNvPr id="50" name="Text Placeholder 6">
            <a:extLst>
              <a:ext uri="{FF2B5EF4-FFF2-40B4-BE49-F238E27FC236}">
                <a16:creationId xmlns:a16="http://schemas.microsoft.com/office/drawing/2014/main" id="{821451BB-ACFD-DB40-B39A-1EC28147F62D}"/>
              </a:ext>
            </a:extLst>
          </p:cNvPr>
          <p:cNvSpPr>
            <a:spLocks noGrp="1"/>
          </p:cNvSpPr>
          <p:nvPr>
            <p:ph type="body" sz="quarter" idx="15"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1" name="Picture Placeholder 30">
            <a:extLst>
              <a:ext uri="{FF2B5EF4-FFF2-40B4-BE49-F238E27FC236}">
                <a16:creationId xmlns:a16="http://schemas.microsoft.com/office/drawing/2014/main" id="{6EA815BE-8773-9C42-B557-02AF66E2124D}"/>
              </a:ext>
            </a:extLst>
          </p:cNvPr>
          <p:cNvSpPr>
            <a:spLocks noGrp="1"/>
          </p:cNvSpPr>
          <p:nvPr>
            <p:ph type="pic" sz="quarter" idx="10" hasCustomPrompt="1"/>
          </p:nvPr>
        </p:nvSpPr>
        <p:spPr>
          <a:xfrm>
            <a:off x="7328168" y="584468"/>
            <a:ext cx="4863832" cy="6273532"/>
          </a:xfrm>
          <a:custGeom>
            <a:avLst/>
            <a:gdLst>
              <a:gd name="connsiteX0" fmla="*/ 4863830 w 4863832"/>
              <a:gd name="connsiteY0" fmla="*/ 0 h 6273532"/>
              <a:gd name="connsiteX1" fmla="*/ 4863830 w 4863832"/>
              <a:gd name="connsiteY1" fmla="*/ 5179638 h 6273532"/>
              <a:gd name="connsiteX2" fmla="*/ 4863832 w 4863832"/>
              <a:gd name="connsiteY2" fmla="*/ 5179638 h 6273532"/>
              <a:gd name="connsiteX3" fmla="*/ 4863832 w 4863832"/>
              <a:gd name="connsiteY3" fmla="*/ 6273531 h 6273532"/>
              <a:gd name="connsiteX4" fmla="*/ 2406919 w 4863832"/>
              <a:gd name="connsiteY4" fmla="*/ 6273531 h 6273532"/>
              <a:gd name="connsiteX5" fmla="*/ 2406919 w 4863832"/>
              <a:gd name="connsiteY5" fmla="*/ 6273532 h 6273532"/>
              <a:gd name="connsiteX6" fmla="*/ 2386303 w 4863832"/>
              <a:gd name="connsiteY6" fmla="*/ 6273532 h 6273532"/>
              <a:gd name="connsiteX7" fmla="*/ 1954803 w 4863832"/>
              <a:gd name="connsiteY7" fmla="*/ 6273532 h 6273532"/>
              <a:gd name="connsiteX8" fmla="*/ 1506679 w 4863832"/>
              <a:gd name="connsiteY8" fmla="*/ 5825408 h 6273532"/>
              <a:gd name="connsiteX9" fmla="*/ 1494152 w 4863832"/>
              <a:gd name="connsiteY9" fmla="*/ 5810225 h 6273532"/>
              <a:gd name="connsiteX10" fmla="*/ 1478968 w 4863832"/>
              <a:gd name="connsiteY10" fmla="*/ 5797697 h 6273532"/>
              <a:gd name="connsiteX11" fmla="*/ 1470079 w 4863832"/>
              <a:gd name="connsiteY11" fmla="*/ 5788808 h 6273532"/>
              <a:gd name="connsiteX12" fmla="*/ 1469227 w 4863832"/>
              <a:gd name="connsiteY12" fmla="*/ 5789660 h 6273532"/>
              <a:gd name="connsiteX13" fmla="*/ 1427445 w 4863832"/>
              <a:gd name="connsiteY13" fmla="*/ 5755187 h 6273532"/>
              <a:gd name="connsiteX14" fmla="*/ 1175439 w 4863832"/>
              <a:gd name="connsiteY14" fmla="*/ 5678210 h 6273532"/>
              <a:gd name="connsiteX15" fmla="*/ 1158417 w 4863832"/>
              <a:gd name="connsiteY15" fmla="*/ 5679926 h 6273532"/>
              <a:gd name="connsiteX16" fmla="*/ 1158417 w 4863832"/>
              <a:gd name="connsiteY16" fmla="*/ 5678210 h 6273532"/>
              <a:gd name="connsiteX17" fmla="*/ 139662 w 4863832"/>
              <a:gd name="connsiteY17" fmla="*/ 5678210 h 6273532"/>
              <a:gd name="connsiteX18" fmla="*/ 139566 w 4863832"/>
              <a:gd name="connsiteY18" fmla="*/ 5677392 h 6273532"/>
              <a:gd name="connsiteX19" fmla="*/ 136728 w 4863832"/>
              <a:gd name="connsiteY19" fmla="*/ 5677392 h 6273532"/>
              <a:gd name="connsiteX20" fmla="*/ 110312 w 4863832"/>
              <a:gd name="connsiteY20" fmla="*/ 5457887 h 6273532"/>
              <a:gd name="connsiteX21" fmla="*/ 0 w 4863832"/>
              <a:gd name="connsiteY21" fmla="*/ 4604426 h 6273532"/>
              <a:gd name="connsiteX22" fmla="*/ 3978 w 4863832"/>
              <a:gd name="connsiteY22" fmla="*/ 4590510 h 6273532"/>
              <a:gd name="connsiteX23" fmla="*/ 0 w 4863832"/>
              <a:gd name="connsiteY23" fmla="*/ 4550491 h 6273532"/>
              <a:gd name="connsiteX24" fmla="*/ 222 w 4863832"/>
              <a:gd name="connsiteY24" fmla="*/ 4548256 h 6273532"/>
              <a:gd name="connsiteX25" fmla="*/ 0 w 4863832"/>
              <a:gd name="connsiteY25" fmla="*/ 4546059 h 6273532"/>
              <a:gd name="connsiteX26" fmla="*/ 7622 w 4863832"/>
              <a:gd name="connsiteY26" fmla="*/ 4445322 h 6273532"/>
              <a:gd name="connsiteX27" fmla="*/ 12600 w 4863832"/>
              <a:gd name="connsiteY27" fmla="*/ 4423722 h 6273532"/>
              <a:gd name="connsiteX28" fmla="*/ 13469 w 4863832"/>
              <a:gd name="connsiteY28" fmla="*/ 4414984 h 6273532"/>
              <a:gd name="connsiteX29" fmla="*/ 13755 w 4863832"/>
              <a:gd name="connsiteY29" fmla="*/ 4414050 h 6273532"/>
              <a:gd name="connsiteX30" fmla="*/ 13859 w 4863832"/>
              <a:gd name="connsiteY30" fmla="*/ 4413013 h 6273532"/>
              <a:gd name="connsiteX31" fmla="*/ 18554 w 4863832"/>
              <a:gd name="connsiteY31" fmla="*/ 4397891 h 6273532"/>
              <a:gd name="connsiteX32" fmla="*/ 29739 w 4863832"/>
              <a:gd name="connsiteY32" fmla="*/ 4349355 h 6273532"/>
              <a:gd name="connsiteX33" fmla="*/ 46831 w 4863832"/>
              <a:gd name="connsiteY33" fmla="*/ 4305978 h 6273532"/>
              <a:gd name="connsiteX34" fmla="*/ 52097 w 4863832"/>
              <a:gd name="connsiteY34" fmla="*/ 4288772 h 6273532"/>
              <a:gd name="connsiteX35" fmla="*/ 52880 w 4863832"/>
              <a:gd name="connsiteY35" fmla="*/ 4287310 h 6273532"/>
              <a:gd name="connsiteX36" fmla="*/ 53607 w 4863832"/>
              <a:gd name="connsiteY36" fmla="*/ 4284966 h 6273532"/>
              <a:gd name="connsiteX37" fmla="*/ 59088 w 4863832"/>
              <a:gd name="connsiteY37" fmla="*/ 4274869 h 6273532"/>
              <a:gd name="connsiteX38" fmla="*/ 65230 w 4863832"/>
              <a:gd name="connsiteY38" fmla="*/ 4259280 h 6273532"/>
              <a:gd name="connsiteX39" fmla="*/ 103679 w 4863832"/>
              <a:gd name="connsiteY39" fmla="*/ 4192387 h 6273532"/>
              <a:gd name="connsiteX40" fmla="*/ 113220 w 4863832"/>
              <a:gd name="connsiteY40" fmla="*/ 4174559 h 6273532"/>
              <a:gd name="connsiteX41" fmla="*/ 114166 w 4863832"/>
              <a:gd name="connsiteY41" fmla="*/ 4173396 h 6273532"/>
              <a:gd name="connsiteX42" fmla="*/ 116502 w 4863832"/>
              <a:gd name="connsiteY42" fmla="*/ 4169092 h 6273532"/>
              <a:gd name="connsiteX43" fmla="*/ 128556 w 4863832"/>
              <a:gd name="connsiteY43" fmla="*/ 4154482 h 6273532"/>
              <a:gd name="connsiteX44" fmla="*/ 129702 w 4863832"/>
              <a:gd name="connsiteY44" fmla="*/ 4150468 h 6273532"/>
              <a:gd name="connsiteX45" fmla="*/ 3268494 w 4863832"/>
              <a:gd name="connsiteY45" fmla="*/ 363166 h 6273532"/>
              <a:gd name="connsiteX46" fmla="*/ 3276171 w 4863832"/>
              <a:gd name="connsiteY46" fmla="*/ 358944 h 6273532"/>
              <a:gd name="connsiteX47" fmla="*/ 3300108 w 4863832"/>
              <a:gd name="connsiteY47" fmla="*/ 329931 h 6273532"/>
              <a:gd name="connsiteX48" fmla="*/ 3634534 w 4863832"/>
              <a:gd name="connsiteY48" fmla="*/ 149627 h 6273532"/>
              <a:gd name="connsiteX49" fmla="*/ 3738844 w 4863832"/>
              <a:gd name="connsiteY49" fmla="*/ 139112 h 62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63832" h="6273532">
                <a:moveTo>
                  <a:pt x="4863830" y="0"/>
                </a:moveTo>
                <a:lnTo>
                  <a:pt x="4863830" y="5179638"/>
                </a:lnTo>
                <a:lnTo>
                  <a:pt x="4863832" y="5179638"/>
                </a:lnTo>
                <a:lnTo>
                  <a:pt x="4863832" y="6273531"/>
                </a:lnTo>
                <a:lnTo>
                  <a:pt x="2406919" y="6273531"/>
                </a:lnTo>
                <a:lnTo>
                  <a:pt x="2406919" y="6273532"/>
                </a:lnTo>
                <a:lnTo>
                  <a:pt x="2386303" y="6273532"/>
                </a:lnTo>
                <a:lnTo>
                  <a:pt x="1954803" y="6273532"/>
                </a:lnTo>
                <a:lnTo>
                  <a:pt x="1506679" y="5825408"/>
                </a:lnTo>
                <a:lnTo>
                  <a:pt x="1494152" y="5810225"/>
                </a:lnTo>
                <a:lnTo>
                  <a:pt x="1478968" y="5797697"/>
                </a:lnTo>
                <a:lnTo>
                  <a:pt x="1470079" y="5788808"/>
                </a:lnTo>
                <a:lnTo>
                  <a:pt x="1469227" y="5789660"/>
                </a:lnTo>
                <a:lnTo>
                  <a:pt x="1427445" y="5755187"/>
                </a:lnTo>
                <a:cubicBezTo>
                  <a:pt x="1355509" y="5706588"/>
                  <a:pt x="1268788" y="5678210"/>
                  <a:pt x="1175439" y="5678210"/>
                </a:cubicBezTo>
                <a:lnTo>
                  <a:pt x="1158417" y="5679926"/>
                </a:lnTo>
                <a:lnTo>
                  <a:pt x="1158417" y="5678210"/>
                </a:lnTo>
                <a:lnTo>
                  <a:pt x="139662" y="5678210"/>
                </a:lnTo>
                <a:lnTo>
                  <a:pt x="139566" y="5677392"/>
                </a:lnTo>
                <a:lnTo>
                  <a:pt x="136728" y="5677392"/>
                </a:lnTo>
                <a:lnTo>
                  <a:pt x="110312" y="5457887"/>
                </a:lnTo>
                <a:lnTo>
                  <a:pt x="0" y="4604426"/>
                </a:lnTo>
                <a:lnTo>
                  <a:pt x="3978" y="4590510"/>
                </a:lnTo>
                <a:lnTo>
                  <a:pt x="0" y="4550491"/>
                </a:lnTo>
                <a:lnTo>
                  <a:pt x="222" y="4548256"/>
                </a:lnTo>
                <a:lnTo>
                  <a:pt x="0" y="4546059"/>
                </a:lnTo>
                <a:cubicBezTo>
                  <a:pt x="0" y="4511810"/>
                  <a:pt x="2603" y="4478169"/>
                  <a:pt x="7622" y="4445322"/>
                </a:cubicBezTo>
                <a:lnTo>
                  <a:pt x="12600" y="4423722"/>
                </a:lnTo>
                <a:lnTo>
                  <a:pt x="13469" y="4414984"/>
                </a:lnTo>
                <a:lnTo>
                  <a:pt x="13755" y="4414050"/>
                </a:lnTo>
                <a:lnTo>
                  <a:pt x="13859" y="4413013"/>
                </a:lnTo>
                <a:lnTo>
                  <a:pt x="18554" y="4397891"/>
                </a:lnTo>
                <a:lnTo>
                  <a:pt x="29739" y="4349355"/>
                </a:lnTo>
                <a:lnTo>
                  <a:pt x="46831" y="4305978"/>
                </a:lnTo>
                <a:lnTo>
                  <a:pt x="52097" y="4288772"/>
                </a:lnTo>
                <a:lnTo>
                  <a:pt x="52880" y="4287310"/>
                </a:lnTo>
                <a:lnTo>
                  <a:pt x="53607" y="4284966"/>
                </a:lnTo>
                <a:lnTo>
                  <a:pt x="59088" y="4274869"/>
                </a:lnTo>
                <a:lnTo>
                  <a:pt x="65230" y="4259280"/>
                </a:lnTo>
                <a:lnTo>
                  <a:pt x="103679" y="4192387"/>
                </a:lnTo>
                <a:lnTo>
                  <a:pt x="113220" y="4174559"/>
                </a:lnTo>
                <a:lnTo>
                  <a:pt x="114166" y="4173396"/>
                </a:lnTo>
                <a:lnTo>
                  <a:pt x="116502" y="4169092"/>
                </a:lnTo>
                <a:lnTo>
                  <a:pt x="128556" y="4154482"/>
                </a:lnTo>
                <a:lnTo>
                  <a:pt x="129702" y="4150468"/>
                </a:lnTo>
                <a:lnTo>
                  <a:pt x="3268494" y="363166"/>
                </a:lnTo>
                <a:lnTo>
                  <a:pt x="3276171" y="358944"/>
                </a:lnTo>
                <a:lnTo>
                  <a:pt x="3300108" y="329931"/>
                </a:lnTo>
                <a:cubicBezTo>
                  <a:pt x="3389887" y="240153"/>
                  <a:pt x="3505352" y="176062"/>
                  <a:pt x="3634534" y="149627"/>
                </a:cubicBezTo>
                <a:lnTo>
                  <a:pt x="3738844" y="139112"/>
                </a:lnTo>
                <a:close/>
              </a:path>
            </a:pathLst>
          </a:custGeom>
          <a:noFill/>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37740070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ctagon Callout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A858405-81C4-AC41-9C11-BCA00D3553BB}"/>
              </a:ext>
            </a:extLst>
          </p:cNvPr>
          <p:cNvSpPr>
            <a:spLocks noGrp="1"/>
          </p:cNvSpPr>
          <p:nvPr>
            <p:ph type="body" sz="quarter" idx="11" hasCustomPrompt="1"/>
          </p:nvPr>
        </p:nvSpPr>
        <p:spPr>
          <a:xfrm>
            <a:off x="6934944" y="3051386"/>
            <a:ext cx="4403616" cy="1782408"/>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try to vertically center the text boxes in the available white space on this half of the slide. </a:t>
            </a:r>
            <a:r>
              <a:rPr lang="en-US" b="1" dirty="0"/>
              <a:t>Want a new photo on this slide?</a:t>
            </a:r>
            <a:r>
              <a:rPr lang="en-US" dirty="0"/>
              <a:t> No problem! Just click on the existing photo and delete. A placeholder box should appear for you to put your own unique photo more relevant to this callout and other information.</a:t>
            </a:r>
          </a:p>
        </p:txBody>
      </p:sp>
      <p:sp>
        <p:nvSpPr>
          <p:cNvPr id="7" name="Text Placeholder 6">
            <a:extLst>
              <a:ext uri="{FF2B5EF4-FFF2-40B4-BE49-F238E27FC236}">
                <a16:creationId xmlns:a16="http://schemas.microsoft.com/office/drawing/2014/main" id="{BD1C8562-49A2-F24B-A447-EF091B334DE4}"/>
              </a:ext>
            </a:extLst>
          </p:cNvPr>
          <p:cNvSpPr>
            <a:spLocks noGrp="1"/>
          </p:cNvSpPr>
          <p:nvPr>
            <p:ph type="body" sz="quarter" idx="12" hasCustomPrompt="1"/>
          </p:nvPr>
        </p:nvSpPr>
        <p:spPr>
          <a:xfrm>
            <a:off x="6934944" y="2211493"/>
            <a:ext cx="4403616" cy="554010"/>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6934944" y="1371600"/>
            <a:ext cx="4403616" cy="839893"/>
          </a:xfrm>
        </p:spPr>
        <p:txBody>
          <a:bodyPr/>
          <a:lstStyle>
            <a:lvl1pPr>
              <a:lnSpc>
                <a:spcPct val="100000"/>
              </a:lnSpc>
              <a:defRPr/>
            </a:lvl1pPr>
          </a:lstStyle>
          <a:p>
            <a:r>
              <a:rPr lang="en-US" dirty="0"/>
              <a:t>Click to edit master title style</a:t>
            </a:r>
          </a:p>
        </p:txBody>
      </p:sp>
      <p:sp>
        <p:nvSpPr>
          <p:cNvPr id="14" name="Picture Placeholder 8">
            <a:extLst>
              <a:ext uri="{FF2B5EF4-FFF2-40B4-BE49-F238E27FC236}">
                <a16:creationId xmlns:a16="http://schemas.microsoft.com/office/drawing/2014/main" id="{F693DC93-651D-9246-8D01-0A591E3C5CF0}"/>
              </a:ext>
            </a:extLst>
          </p:cNvPr>
          <p:cNvSpPr>
            <a:spLocks noGrp="1"/>
          </p:cNvSpPr>
          <p:nvPr>
            <p:ph type="pic" sz="quarter" idx="10" hasCustomPrompt="1"/>
          </p:nvPr>
        </p:nvSpPr>
        <p:spPr>
          <a:xfrm>
            <a:off x="459584" y="745009"/>
            <a:ext cx="5255416" cy="5153141"/>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p:spPr>
        <p:txBody>
          <a:bodyPr wrap="square" anchor="ctr">
            <a:noAutofit/>
          </a:bodyPr>
          <a:lstStyle>
            <a:lvl1pPr marL="0" indent="0" algn="ctr">
              <a:buNone/>
              <a:defRPr/>
            </a:lvl1pPr>
          </a:lstStyle>
          <a:p>
            <a:r>
              <a:rPr lang="en-US" dirty="0"/>
              <a:t>Click to add image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mp; Content with Call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a:xfrm>
            <a:off x="381744" y="-12879"/>
            <a:ext cx="11428512" cy="839893"/>
          </a:xfrm>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rot="5400000">
            <a:off x="6096000" y="2800348"/>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911475B1-24C8-B143-8CFC-AABC7F020076}"/>
              </a:ext>
            </a:extLst>
          </p:cNvPr>
          <p:cNvCxnSpPr>
            <a:cxnSpLocks/>
          </p:cNvCxnSpPr>
          <p:nvPr userDrawn="1"/>
        </p:nvCxnSpPr>
        <p:spPr bwMode="auto">
          <a:xfrm>
            <a:off x="0" y="556232"/>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22" name="Text Placeholder 3">
            <a:extLst>
              <a:ext uri="{FF2B5EF4-FFF2-40B4-BE49-F238E27FC236}">
                <a16:creationId xmlns:a16="http://schemas.microsoft.com/office/drawing/2014/main" id="{7D5C4CE9-412E-7E46-8F3B-6BB58AAC285C}"/>
              </a:ext>
            </a:extLst>
          </p:cNvPr>
          <p:cNvSpPr>
            <a:spLocks noGrp="1"/>
          </p:cNvSpPr>
          <p:nvPr>
            <p:ph type="body" sz="quarter" idx="14"/>
          </p:nvPr>
        </p:nvSpPr>
        <p:spPr>
          <a:xfrm>
            <a:off x="380999"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3" name="Text Placeholder 3">
            <a:extLst>
              <a:ext uri="{FF2B5EF4-FFF2-40B4-BE49-F238E27FC236}">
                <a16:creationId xmlns:a16="http://schemas.microsoft.com/office/drawing/2014/main" id="{AE58B1B8-D8BD-8642-8DD3-3DD92EEAE8BD}"/>
              </a:ext>
            </a:extLst>
          </p:cNvPr>
          <p:cNvSpPr>
            <a:spLocks noGrp="1"/>
          </p:cNvSpPr>
          <p:nvPr>
            <p:ph type="body" sz="quarter" idx="15"/>
          </p:nvPr>
        </p:nvSpPr>
        <p:spPr>
          <a:xfrm>
            <a:off x="4367784"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4" name="Text Placeholder 3">
            <a:extLst>
              <a:ext uri="{FF2B5EF4-FFF2-40B4-BE49-F238E27FC236}">
                <a16:creationId xmlns:a16="http://schemas.microsoft.com/office/drawing/2014/main" id="{E1BB14E3-FB05-F940-8B05-2DBB29582496}"/>
              </a:ext>
            </a:extLst>
          </p:cNvPr>
          <p:cNvSpPr>
            <a:spLocks noGrp="1"/>
          </p:cNvSpPr>
          <p:nvPr>
            <p:ph type="body" sz="quarter" idx="16"/>
          </p:nvPr>
        </p:nvSpPr>
        <p:spPr>
          <a:xfrm>
            <a:off x="8336281" y="1404883"/>
            <a:ext cx="3456432" cy="3395717"/>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ext Placeholder 6">
            <a:extLst>
              <a:ext uri="{FF2B5EF4-FFF2-40B4-BE49-F238E27FC236}">
                <a16:creationId xmlns:a16="http://schemas.microsoft.com/office/drawing/2014/main" id="{30FA4FAD-5792-2649-92D5-2A689010F283}"/>
              </a:ext>
            </a:extLst>
          </p:cNvPr>
          <p:cNvSpPr>
            <a:spLocks noGrp="1"/>
          </p:cNvSpPr>
          <p:nvPr>
            <p:ph type="body" sz="quarter" idx="13" hasCustomPrompt="1"/>
          </p:nvPr>
        </p:nvSpPr>
        <p:spPr>
          <a:xfrm>
            <a:off x="1518493" y="5438886"/>
            <a:ext cx="9154270" cy="519112"/>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Tree>
    <p:extLst>
      <p:ext uri="{BB962C8B-B14F-4D97-AF65-F5344CB8AC3E}">
        <p14:creationId xmlns:p14="http://schemas.microsoft.com/office/powerpoint/2010/main" val="26130565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7">
            <a:extLst>
              <a:ext uri="{FF2B5EF4-FFF2-40B4-BE49-F238E27FC236}">
                <a16:creationId xmlns:a16="http://schemas.microsoft.com/office/drawing/2014/main" id="{7ED19046-5E10-A442-9B28-7399ADCE458B}"/>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bg1"/>
                </a:solidFill>
              </a:defRPr>
            </a:lvl1pPr>
          </a:lstStyle>
          <a:p>
            <a:r>
              <a:rPr lang="en-US" dirty="0"/>
              <a:t>Click to edit master </a:t>
            </a:r>
            <a:br>
              <a:rPr lang="en-US" dirty="0"/>
            </a:br>
            <a:r>
              <a:rPr lang="en-US" dirty="0"/>
              <a:t>title in sentence case</a:t>
            </a:r>
          </a:p>
        </p:txBody>
      </p:sp>
      <p:cxnSp>
        <p:nvCxnSpPr>
          <p:cNvPr id="15" name="Straight Connector 14">
            <a:extLst>
              <a:ext uri="{FF2B5EF4-FFF2-40B4-BE49-F238E27FC236}">
                <a16:creationId xmlns:a16="http://schemas.microsoft.com/office/drawing/2014/main" id="{6C230403-81D1-0F47-B670-FF52061935FB}"/>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7E6F65CA-5AAA-634B-8981-678037D230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87789" y="4497269"/>
            <a:ext cx="2976794" cy="685843"/>
          </a:xfrm>
          <a:prstGeom prst="rect">
            <a:avLst/>
          </a:prstGeom>
        </p:spPr>
      </p:pic>
      <p:sp>
        <p:nvSpPr>
          <p:cNvPr id="6" name="Text Placeholder 11">
            <a:extLst>
              <a:ext uri="{FF2B5EF4-FFF2-40B4-BE49-F238E27FC236}">
                <a16:creationId xmlns:a16="http://schemas.microsoft.com/office/drawing/2014/main" id="{7F4AA285-70FE-2A42-888B-D8130D621EF8}"/>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bg1"/>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spTree>
    <p:extLst>
      <p:ext uri="{BB962C8B-B14F-4D97-AF65-F5344CB8AC3E}">
        <p14:creationId xmlns:p14="http://schemas.microsoft.com/office/powerpoint/2010/main" val="57840925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alf Slide Ang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a:t>Click to add image</a:t>
            </a:r>
          </a:p>
        </p:txBody>
      </p:sp>
      <p:sp>
        <p:nvSpPr>
          <p:cNvPr id="8" name="Title 1">
            <a:extLst>
              <a:ext uri="{FF2B5EF4-FFF2-40B4-BE49-F238E27FC236}">
                <a16:creationId xmlns:a16="http://schemas.microsoft.com/office/drawing/2014/main" id="{1527AEE6-A4F6-E84A-B6E8-C2D530F28094}"/>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12" name="Text Placeholder 6">
            <a:extLst>
              <a:ext uri="{FF2B5EF4-FFF2-40B4-BE49-F238E27FC236}">
                <a16:creationId xmlns:a16="http://schemas.microsoft.com/office/drawing/2014/main" id="{0246520F-3872-E84E-9897-CF98748D5CF9}"/>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10" name="Straight Connector 9">
            <a:extLst>
              <a:ext uri="{FF2B5EF4-FFF2-40B4-BE49-F238E27FC236}">
                <a16:creationId xmlns:a16="http://schemas.microsoft.com/office/drawing/2014/main" id="{E247CA2A-30A5-824F-BFD8-3AE277BF0222}"/>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05873507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B9130C-A65E-2846-971B-025AAF216FC7}"/>
              </a:ext>
            </a:extLst>
          </p:cNvPr>
          <p:cNvSpPr/>
          <p:nvPr userDrawn="1"/>
        </p:nvSpPr>
        <p:spPr bwMode="auto">
          <a:xfrm>
            <a:off x="0" y="0"/>
            <a:ext cx="12192000" cy="6858000"/>
          </a:xfrm>
          <a:prstGeom prst="rect">
            <a:avLst/>
          </a:prstGeom>
          <a:solidFill>
            <a:schemeClr val="bg1">
              <a:alpha val="68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06957"/>
            <a:ext cx="11239803" cy="791867"/>
            <a:chOff x="318094" y="2013914"/>
            <a:chExt cx="22482533" cy="1583733"/>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46686"/>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tx1"/>
                  </a:solidFill>
                  <a:latin typeface="Arial" panose="020B0604020202020204" pitchFamily="34" charset="0"/>
                  <a:cs typeface="Arial" panose="020B0604020202020204" pitchFamily="34" charset="0"/>
                </a:rPr>
                <a:t>Rockwell Automation </a:t>
              </a:r>
              <a:br>
                <a:rPr lang="en-US" sz="2999" kern="0" dirty="0">
                  <a:solidFill>
                    <a:schemeClr val="tx1"/>
                  </a:solidFill>
                  <a:latin typeface="Arial" panose="020B0604020202020204" pitchFamily="34" charset="0"/>
                  <a:cs typeface="Arial" panose="020B0604020202020204" pitchFamily="34" charset="0"/>
                </a:rPr>
              </a:br>
              <a:r>
                <a:rPr lang="en-US" sz="2999" b="1" kern="0" dirty="0">
                  <a:solidFill>
                    <a:schemeClr val="tx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013914"/>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tx1"/>
                  </a:solidFill>
                  <a:latin typeface="Arial" panose="020B0604020202020204" pitchFamily="34" charset="0"/>
                  <a:cs typeface="Arial" panose="020B0604020202020204" pitchFamily="34" charset="0"/>
                </a:rPr>
                <a:t>Our strategy is to bring The Connected Enterprise to life.</a:t>
              </a:r>
              <a:br>
                <a:rPr lang="en-US" sz="1500" b="1" kern="0" dirty="0">
                  <a:solidFill>
                    <a:schemeClr val="tx1"/>
                  </a:solidFill>
                  <a:latin typeface="Arial" panose="020B0604020202020204" pitchFamily="34" charset="0"/>
                  <a:cs typeface="Arial" panose="020B0604020202020204" pitchFamily="34" charset="0"/>
                </a:rPr>
              </a:br>
              <a:r>
                <a:rPr lang="en-US" sz="1500" kern="0" dirty="0">
                  <a:solidFill>
                    <a:schemeClr val="tx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tx1"/>
                  </a:solidFill>
                  <a:latin typeface="Arial" panose="020B0604020202020204" pitchFamily="34" charset="0"/>
                  <a:cs typeface="Arial" panose="020B0604020202020204" pitchFamily="34" charset="0"/>
                </a:rPr>
              </a:br>
              <a:r>
                <a:rPr lang="en-US" sz="1500" kern="0" dirty="0">
                  <a:solidFill>
                    <a:schemeClr val="tx1"/>
                  </a:solidFill>
                  <a:latin typeface="Arial" panose="020B0604020202020204" pitchFamily="34" charset="0"/>
                  <a:cs typeface="Arial" panose="020B0604020202020204" pitchFamily="34" charset="0"/>
                </a:rPr>
                <a:t>companies and their people be more productive.</a:t>
              </a:r>
              <a:endParaRPr lang="en-US" sz="1500" b="1" kern="0" dirty="0">
                <a:solidFill>
                  <a:schemeClr val="tx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FISCAL 2017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tx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tx1"/>
                </a:solidFill>
                <a:latin typeface="Arial Black" panose="020B0604020202020204" pitchFamily="34" charset="0"/>
                <a:ea typeface="Poppins SemiBold" charset="0"/>
                <a:cs typeface="Arial Black" panose="020B0604020202020204" pitchFamily="34" charset="0"/>
              </a:rPr>
              <a:t>|</a:t>
            </a:r>
            <a:r>
              <a:rPr lang="en-US" sz="1400" dirty="0">
                <a:solidFill>
                  <a:schemeClr val="tx1"/>
                </a:solidFill>
                <a:latin typeface="Arial" panose="020B0604020202020204" pitchFamily="34" charset="0"/>
                <a:ea typeface="Poppins SemiBold" charset="0"/>
                <a:cs typeface="Arial" panose="020B0604020202020204" pitchFamily="34" charset="0"/>
              </a:rPr>
              <a:t>  PRODUCTIVITY  </a:t>
            </a:r>
            <a:r>
              <a:rPr lang="en-US" sz="1400" b="1" dirty="0">
                <a:solidFill>
                  <a:schemeClr val="tx1"/>
                </a:solidFill>
                <a:latin typeface="Arial Black" panose="020B0604020202020204" pitchFamily="34" charset="0"/>
                <a:ea typeface="Poppins SemiBold" charset="0"/>
                <a:cs typeface="Arial Black" panose="020B0604020202020204" pitchFamily="34" charset="0"/>
              </a:rPr>
              <a:t>|</a:t>
            </a:r>
            <a:r>
              <a:rPr lang="en-US" sz="1400" dirty="0">
                <a:solidFill>
                  <a:schemeClr val="tx1"/>
                </a:solidFill>
                <a:latin typeface="Arial" panose="020B0604020202020204" pitchFamily="34" charset="0"/>
                <a:ea typeface="Poppins SemiBold" charset="0"/>
                <a:cs typeface="Arial" panose="020B0604020202020204" pitchFamily="34" charset="0"/>
              </a:rPr>
              <a:t>  INTELLECTUAL CAPITAL  &gt;  VALUE CREATION</a:t>
            </a:r>
          </a:p>
        </p:txBody>
      </p:sp>
      <p:pic>
        <p:nvPicPr>
          <p:cNvPr id="29" name="Picture 28">
            <a:extLst>
              <a:ext uri="{FF2B5EF4-FFF2-40B4-BE49-F238E27FC236}">
                <a16:creationId xmlns:a16="http://schemas.microsoft.com/office/drawing/2014/main" id="{8FDBB8FB-EFB8-8D40-8A76-059DABDD3E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30" name="Picture 29">
            <a:extLst>
              <a:ext uri="{FF2B5EF4-FFF2-40B4-BE49-F238E27FC236}">
                <a16:creationId xmlns:a16="http://schemas.microsoft.com/office/drawing/2014/main" id="{D2E35147-9B1C-F946-BA44-C094645062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31" name="Rectangle 30">
            <a:extLst>
              <a:ext uri="{FF2B5EF4-FFF2-40B4-BE49-F238E27FC236}">
                <a16:creationId xmlns:a16="http://schemas.microsoft.com/office/drawing/2014/main" id="{6368C5E6-C740-CD41-ADF0-4FFE094E74DA}"/>
              </a:ext>
            </a:extLst>
          </p:cNvPr>
          <p:cNvSpPr>
            <a:spLocks noChangeArrowheads="1"/>
          </p:cNvSpPr>
          <p:nvPr userDrawn="1"/>
        </p:nvSpPr>
        <p:spPr bwMode="auto">
          <a:xfrm>
            <a:off x="3306417" y="6466139"/>
            <a:ext cx="310556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32" name="Rectangle 31">
            <a:extLst>
              <a:ext uri="{FF2B5EF4-FFF2-40B4-BE49-F238E27FC236}">
                <a16:creationId xmlns:a16="http://schemas.microsoft.com/office/drawing/2014/main" id="{7065064D-49BC-C449-B641-80D3393DBC48}"/>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99722176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A262D-CF7E-3444-A3DF-63F679AE3838}"/>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tx1"/>
                </a:solidFill>
              </a:rPr>
              <a:t>Agenda</a:t>
            </a:r>
          </a:p>
        </p:txBody>
      </p:sp>
      <p:sp>
        <p:nvSpPr>
          <p:cNvPr id="12" name="Text Placeholder 6">
            <a:extLst>
              <a:ext uri="{FF2B5EF4-FFF2-40B4-BE49-F238E27FC236}">
                <a16:creationId xmlns:a16="http://schemas.microsoft.com/office/drawing/2014/main" id="{A3CED397-78A7-8A43-B063-18B4C204EE01}"/>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3" name="Text Placeholder 6">
            <a:extLst>
              <a:ext uri="{FF2B5EF4-FFF2-40B4-BE49-F238E27FC236}">
                <a16:creationId xmlns:a16="http://schemas.microsoft.com/office/drawing/2014/main" id="{87274893-C6DC-CD4E-94D7-B94C11EBE328}"/>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4" name="Text Placeholder 6">
            <a:extLst>
              <a:ext uri="{FF2B5EF4-FFF2-40B4-BE49-F238E27FC236}">
                <a16:creationId xmlns:a16="http://schemas.microsoft.com/office/drawing/2014/main" id="{22F50AC0-73BA-444D-AA1A-666246E693BF}"/>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3" name="Text Placeholder 6">
            <a:extLst>
              <a:ext uri="{FF2B5EF4-FFF2-40B4-BE49-F238E27FC236}">
                <a16:creationId xmlns:a16="http://schemas.microsoft.com/office/drawing/2014/main" id="{1DEE4B43-24CC-7C41-9AA1-5E0555D68E06}"/>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4" name="Text Placeholder 6">
            <a:extLst>
              <a:ext uri="{FF2B5EF4-FFF2-40B4-BE49-F238E27FC236}">
                <a16:creationId xmlns:a16="http://schemas.microsoft.com/office/drawing/2014/main" id="{7AF32BFF-7103-8946-BB84-020FC1D08F1E}"/>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5" name="Text Placeholder 6">
            <a:extLst>
              <a:ext uri="{FF2B5EF4-FFF2-40B4-BE49-F238E27FC236}">
                <a16:creationId xmlns:a16="http://schemas.microsoft.com/office/drawing/2014/main" id="{76F47986-0161-3D49-8FE1-374E2C456CE4}"/>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6" name="Text Placeholder 6">
            <a:extLst>
              <a:ext uri="{FF2B5EF4-FFF2-40B4-BE49-F238E27FC236}">
                <a16:creationId xmlns:a16="http://schemas.microsoft.com/office/drawing/2014/main" id="{9D843D73-C2F6-0146-BDFB-186E92F8E1F3}"/>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AB95E942-9AA6-1C4A-AE80-7B9DC1E6D999}"/>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2">
            <a:extLst>
              <a:ext uri="{FF2B5EF4-FFF2-40B4-BE49-F238E27FC236}">
                <a16:creationId xmlns:a16="http://schemas.microsoft.com/office/drawing/2014/main" id="{4B1F7B11-93B8-5C46-A28F-D370B917FDDC}"/>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29" name="Text Placeholder 2">
            <a:extLst>
              <a:ext uri="{FF2B5EF4-FFF2-40B4-BE49-F238E27FC236}">
                <a16:creationId xmlns:a16="http://schemas.microsoft.com/office/drawing/2014/main" id="{D9B45606-6E4E-A144-AF1F-E9D97E42FACA}"/>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0" name="Text Placeholder 2">
            <a:extLst>
              <a:ext uri="{FF2B5EF4-FFF2-40B4-BE49-F238E27FC236}">
                <a16:creationId xmlns:a16="http://schemas.microsoft.com/office/drawing/2014/main" id="{419D2474-1FFF-7342-B3DC-F34C6EE116E2}"/>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1" name="Text Placeholder 2">
            <a:extLst>
              <a:ext uri="{FF2B5EF4-FFF2-40B4-BE49-F238E27FC236}">
                <a16:creationId xmlns:a16="http://schemas.microsoft.com/office/drawing/2014/main" id="{7A6B508D-47BD-E940-BE7E-A1B1EF7753C3}"/>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32" name="Text Placeholder 2">
            <a:extLst>
              <a:ext uri="{FF2B5EF4-FFF2-40B4-BE49-F238E27FC236}">
                <a16:creationId xmlns:a16="http://schemas.microsoft.com/office/drawing/2014/main" id="{014BBF7B-B4F0-EF4B-94DE-5998AD82C1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33" name="Text Placeholder 2">
            <a:extLst>
              <a:ext uri="{FF2B5EF4-FFF2-40B4-BE49-F238E27FC236}">
                <a16:creationId xmlns:a16="http://schemas.microsoft.com/office/drawing/2014/main" id="{2F9F5108-67F3-2742-AED3-6A80B7696E88}"/>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34" name="Text Placeholder 2">
            <a:extLst>
              <a:ext uri="{FF2B5EF4-FFF2-40B4-BE49-F238E27FC236}">
                <a16:creationId xmlns:a16="http://schemas.microsoft.com/office/drawing/2014/main" id="{9E570FA3-B870-4842-B940-8CC1E92EA8D7}"/>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35" name="Text Placeholder 2">
            <a:extLst>
              <a:ext uri="{FF2B5EF4-FFF2-40B4-BE49-F238E27FC236}">
                <a16:creationId xmlns:a16="http://schemas.microsoft.com/office/drawing/2014/main" id="{BB5FF7C1-87A1-554E-95BB-85EAC39A5DAD}"/>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5951493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B0A1D368-BC3E-C048-8294-D2704C2524F1}"/>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30547915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C31A78FC-A569-C941-9D0F-2D3AF3AC290B}"/>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65208204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6E101761-E87D-3E48-8F3A-E127FC6B19B2}"/>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308CD64E-D150-F34C-8E44-0FC10C9065DA}"/>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53643540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Conten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7" name="Text Placeholder 3">
            <a:extLst>
              <a:ext uri="{FF2B5EF4-FFF2-40B4-BE49-F238E27FC236}">
                <a16:creationId xmlns:a16="http://schemas.microsoft.com/office/drawing/2014/main" id="{7CD93030-4423-894B-B14F-8A0B23EFDB1F}"/>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CB25BF6A-E7B0-E14C-8918-9F5A5308B80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18492078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8" name="Straight Connector 7">
            <a:extLst>
              <a:ext uri="{FF2B5EF4-FFF2-40B4-BE49-F238E27FC236}">
                <a16:creationId xmlns:a16="http://schemas.microsoft.com/office/drawing/2014/main" id="{823B2F5E-BB51-724C-993A-0514C2753A34}"/>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9" name="Text Placeholder 3">
            <a:extLst>
              <a:ext uri="{FF2B5EF4-FFF2-40B4-BE49-F238E27FC236}">
                <a16:creationId xmlns:a16="http://schemas.microsoft.com/office/drawing/2014/main" id="{A6AB652B-D444-864A-B0F8-0B4A038382A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EDC97683-7D84-CC49-A835-7AEC3CDE105C}"/>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8477115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8" name="Straight Connector 7">
            <a:extLst>
              <a:ext uri="{FF2B5EF4-FFF2-40B4-BE49-F238E27FC236}">
                <a16:creationId xmlns:a16="http://schemas.microsoft.com/office/drawing/2014/main" id="{74D04D06-AC65-3F47-8F04-20815C33711B}"/>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9" name="Text Placeholder 3">
            <a:extLst>
              <a:ext uri="{FF2B5EF4-FFF2-40B4-BE49-F238E27FC236}">
                <a16:creationId xmlns:a16="http://schemas.microsoft.com/office/drawing/2014/main" id="{7EA38924-0F85-2547-B61D-F34A06486F62}"/>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1BD40063-04D5-EA48-8E1D-E3E3E69964BA}"/>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9319186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 with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cxnSp>
        <p:nvCxnSpPr>
          <p:cNvPr id="8" name="Straight Connector 7">
            <a:extLst>
              <a:ext uri="{FF2B5EF4-FFF2-40B4-BE49-F238E27FC236}">
                <a16:creationId xmlns:a16="http://schemas.microsoft.com/office/drawing/2014/main" id="{28D3880A-C5A7-8144-9C80-F3ED9440207F}"/>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3" name="Text Placeholder 3">
            <a:extLst>
              <a:ext uri="{FF2B5EF4-FFF2-40B4-BE49-F238E27FC236}">
                <a16:creationId xmlns:a16="http://schemas.microsoft.com/office/drawing/2014/main" id="{E591272B-2335-D644-8B1C-A85E5EFAA388}"/>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Text Placeholder 3">
            <a:extLst>
              <a:ext uri="{FF2B5EF4-FFF2-40B4-BE49-F238E27FC236}">
                <a16:creationId xmlns:a16="http://schemas.microsoft.com/office/drawing/2014/main" id="{D1E72CA7-2869-D646-8CAA-FD02C9E6E401}"/>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1087234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36991"/>
            <a:ext cx="11239803" cy="775481"/>
            <a:chOff x="318094" y="2073982"/>
            <a:chExt cx="22482533" cy="1550961"/>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73982"/>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bg1"/>
                  </a:solidFill>
                  <a:latin typeface="Arial" panose="020B0604020202020204" pitchFamily="34" charset="0"/>
                  <a:cs typeface="Arial" panose="020B0604020202020204" pitchFamily="34" charset="0"/>
                </a:rPr>
                <a:t>Rockwell Automation </a:t>
              </a:r>
              <a:br>
                <a:rPr lang="en-US" sz="2999" kern="0" dirty="0">
                  <a:solidFill>
                    <a:schemeClr val="bg1"/>
                  </a:solidFill>
                  <a:latin typeface="Arial" panose="020B0604020202020204" pitchFamily="34" charset="0"/>
                  <a:cs typeface="Arial" panose="020B0604020202020204" pitchFamily="34" charset="0"/>
                </a:rPr>
              </a:br>
              <a:r>
                <a:rPr lang="en-US" sz="2999" b="1" kern="0" dirty="0">
                  <a:solidFill>
                    <a:schemeClr val="bg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123098"/>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bg1"/>
                  </a:solidFill>
                  <a:latin typeface="Arial" panose="020B0604020202020204" pitchFamily="34" charset="0"/>
                  <a:cs typeface="Arial" panose="020B0604020202020204" pitchFamily="34" charset="0"/>
                </a:rPr>
                <a:t>Our strategy is to bring The Connected Enterprise to life.</a:t>
              </a:r>
              <a:br>
                <a:rPr lang="en-US" sz="1500" b="1"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companies and their people be more productive.</a:t>
              </a:r>
              <a:endParaRPr lang="en-US" sz="1500" b="1" kern="0"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FISCAL 2018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bg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PRODUCTIVITY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INTELLECTUAL CAPITAL  &gt;  VALUE CREATION</a:t>
            </a:r>
          </a:p>
        </p:txBody>
      </p:sp>
    </p:spTree>
    <p:extLst>
      <p:ext uri="{BB962C8B-B14F-4D97-AF65-F5344CB8AC3E}">
        <p14:creationId xmlns:p14="http://schemas.microsoft.com/office/powerpoint/2010/main" val="193092020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Content with Callout 4">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8" name="Text Placeholder 3">
            <a:extLst>
              <a:ext uri="{FF2B5EF4-FFF2-40B4-BE49-F238E27FC236}">
                <a16:creationId xmlns:a16="http://schemas.microsoft.com/office/drawing/2014/main" id="{46255083-292E-4B41-87C4-00596BEDD07D}"/>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C2BB62C6-EAF6-0444-AC28-C2EA4F301ED3}"/>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43537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8E882F-5006-7A4F-ABAA-06AF653BE19D}"/>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321025399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342900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7" name="Text Placeholder 6">
            <a:extLst>
              <a:ext uri="{FF2B5EF4-FFF2-40B4-BE49-F238E27FC236}">
                <a16:creationId xmlns:a16="http://schemas.microsoft.com/office/drawing/2014/main" id="{F498E10C-18A0-A948-A456-048E958A9B43}"/>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9" name="Straight Connector 8">
            <a:extLst>
              <a:ext uri="{FF2B5EF4-FFF2-40B4-BE49-F238E27FC236}">
                <a16:creationId xmlns:a16="http://schemas.microsoft.com/office/drawing/2014/main" id="{EE26983E-09BC-B145-8821-755E428FBF8E}"/>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00973177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Slide Ang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a:t>Click to add image</a:t>
            </a:r>
          </a:p>
        </p:txBody>
      </p:sp>
      <p:sp>
        <p:nvSpPr>
          <p:cNvPr id="8" name="Title 1">
            <a:extLst>
              <a:ext uri="{FF2B5EF4-FFF2-40B4-BE49-F238E27FC236}">
                <a16:creationId xmlns:a16="http://schemas.microsoft.com/office/drawing/2014/main" id="{83CEB81E-8990-F445-A74F-E64F00B5BAB8}"/>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6" name="Text Placeholder 6">
            <a:extLst>
              <a:ext uri="{FF2B5EF4-FFF2-40B4-BE49-F238E27FC236}">
                <a16:creationId xmlns:a16="http://schemas.microsoft.com/office/drawing/2014/main" id="{94BE2D38-4765-104F-A3A3-9D5AC8387D9B}"/>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10" name="Straight Connector 9">
            <a:extLst>
              <a:ext uri="{FF2B5EF4-FFF2-40B4-BE49-F238E27FC236}">
                <a16:creationId xmlns:a16="http://schemas.microsoft.com/office/drawing/2014/main" id="{0536DD6C-00B5-964B-B3BD-3F8A6CE6566B}"/>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89826010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8" name="Straight Connector 7">
            <a:extLst>
              <a:ext uri="{FF2B5EF4-FFF2-40B4-BE49-F238E27FC236}">
                <a16:creationId xmlns:a16="http://schemas.microsoft.com/office/drawing/2014/main" id="{A7AF6747-63C6-0C4E-BAF7-7FBCE68DBEE9}"/>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B689408-A041-5447-82D4-2EDCF3A1EB1A}"/>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13" name="Text Placeholder 6">
            <a:extLst>
              <a:ext uri="{FF2B5EF4-FFF2-40B4-BE49-F238E27FC236}">
                <a16:creationId xmlns:a16="http://schemas.microsoft.com/office/drawing/2014/main" id="{1EB3BF7F-B689-804D-8B94-310011968A88}"/>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4" name="Text Placeholder 6">
            <a:extLst>
              <a:ext uri="{FF2B5EF4-FFF2-40B4-BE49-F238E27FC236}">
                <a16:creationId xmlns:a16="http://schemas.microsoft.com/office/drawing/2014/main" id="{8497EFC4-9344-1B40-89C9-0A7DF1E0AA4F}"/>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5" name="Text Placeholder 6">
            <a:extLst>
              <a:ext uri="{FF2B5EF4-FFF2-40B4-BE49-F238E27FC236}">
                <a16:creationId xmlns:a16="http://schemas.microsoft.com/office/drawing/2014/main" id="{8B354779-9DE7-C947-B15D-13D3C8CBF842}"/>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88452181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08755CC5-4B5A-234B-8B07-17F99EFD39E5}"/>
              </a:ext>
            </a:extLst>
          </p:cNvPr>
          <p:cNvSpPr>
            <a:spLocks noGrp="1"/>
          </p:cNvSpPr>
          <p:nvPr>
            <p:ph type="title" hasCustomPrompt="1"/>
          </p:nvPr>
        </p:nvSpPr>
        <p:spPr>
          <a:xfrm>
            <a:off x="381744" y="0"/>
            <a:ext cx="9752856" cy="839893"/>
          </a:xfrm>
        </p:spPr>
        <p:txBody>
          <a:bodyPr/>
          <a:lstStyle/>
          <a:p>
            <a:r>
              <a:rPr lang="en-US" dirty="0"/>
              <a:t>Click to edit master title style</a:t>
            </a:r>
          </a:p>
        </p:txBody>
      </p:sp>
      <p:sp>
        <p:nvSpPr>
          <p:cNvPr id="8" name="Text Placeholder 6">
            <a:extLst>
              <a:ext uri="{FF2B5EF4-FFF2-40B4-BE49-F238E27FC236}">
                <a16:creationId xmlns:a16="http://schemas.microsoft.com/office/drawing/2014/main" id="{2B802442-0961-884C-87CB-76F188BD17B8}"/>
              </a:ext>
            </a:extLst>
          </p:cNvPr>
          <p:cNvSpPr>
            <a:spLocks noGrp="1"/>
          </p:cNvSpPr>
          <p:nvPr>
            <p:ph type="body" sz="quarter" idx="12" hasCustomPrompt="1"/>
          </p:nvPr>
        </p:nvSpPr>
        <p:spPr>
          <a:xfrm>
            <a:off x="381744"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Use this area to enter your content. This can be in column format (as shown here) or if you’d like to enter your information differently, feel free. Just make sure to keep everything the same font, color and size to keep the style consistent. Bulleted lists are also acceptable, but try to avoid overcrowding this page.</a:t>
            </a:r>
          </a:p>
        </p:txBody>
      </p:sp>
      <p:sp>
        <p:nvSpPr>
          <p:cNvPr id="9" name="Text Placeholder 6">
            <a:extLst>
              <a:ext uri="{FF2B5EF4-FFF2-40B4-BE49-F238E27FC236}">
                <a16:creationId xmlns:a16="http://schemas.microsoft.com/office/drawing/2014/main" id="{DBF8E970-666D-DE40-80D2-1D6967B3CCFF}"/>
              </a:ext>
            </a:extLst>
          </p:cNvPr>
          <p:cNvSpPr>
            <a:spLocks noGrp="1"/>
          </p:cNvSpPr>
          <p:nvPr>
            <p:ph type="body" sz="quarter" idx="13" hasCustomPrompt="1"/>
          </p:nvPr>
        </p:nvSpPr>
        <p:spPr>
          <a:xfrm>
            <a:off x="2942436"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b="1" dirty="0"/>
              <a:t>Want a new photo on this slide? </a:t>
            </a:r>
            <a:r>
              <a:rPr lang="en-US" dirty="0"/>
              <a:t>No problem! Just click on the existing photo and delete. A placeholder box should appear for you to put your own unique photo. When selecting a photo, make sure it is relevant to the content on the slide, while also following new brand guidelines regarding photography. For more information on this, </a:t>
            </a:r>
            <a:r>
              <a:rPr lang="en-US" dirty="0">
                <a:hlinkClick r:id="rId3"/>
              </a:rPr>
              <a:t>please see the Brand Identity Guidelines.</a:t>
            </a:r>
            <a:endParaRPr lang="en-US" dirty="0"/>
          </a:p>
        </p:txBody>
      </p:sp>
      <p:sp>
        <p:nvSpPr>
          <p:cNvPr id="10" name="Text Placeholder 6">
            <a:extLst>
              <a:ext uri="{FF2B5EF4-FFF2-40B4-BE49-F238E27FC236}">
                <a16:creationId xmlns:a16="http://schemas.microsoft.com/office/drawing/2014/main" id="{991B31B1-472E-9043-B024-CD1994CD6760}"/>
              </a:ext>
            </a:extLst>
          </p:cNvPr>
          <p:cNvSpPr>
            <a:spLocks noGrp="1"/>
          </p:cNvSpPr>
          <p:nvPr>
            <p:ph type="body" sz="quarter" idx="14" hasCustomPrompt="1"/>
          </p:nvPr>
        </p:nvSpPr>
        <p:spPr>
          <a:xfrm>
            <a:off x="5503128"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avoid putting any product architectures or other over-technical information on this slide. This page is intended to be simple with a high-level approach. For more technical content, it is recommended to use the other content slides in the masters that provide more room for that information.</a:t>
            </a:r>
          </a:p>
        </p:txBody>
      </p:sp>
      <p:sp>
        <p:nvSpPr>
          <p:cNvPr id="12" name="Text Placeholder 6">
            <a:extLst>
              <a:ext uri="{FF2B5EF4-FFF2-40B4-BE49-F238E27FC236}">
                <a16:creationId xmlns:a16="http://schemas.microsoft.com/office/drawing/2014/main" id="{156BB5EF-83A0-AD46-B7CF-85B4CE4BEAD1}"/>
              </a:ext>
            </a:extLst>
          </p:cNvPr>
          <p:cNvSpPr>
            <a:spLocks noGrp="1"/>
          </p:cNvSpPr>
          <p:nvPr>
            <p:ph type="body" sz="quarter" idx="15"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Picture Placeholder 13">
            <a:extLst>
              <a:ext uri="{FF2B5EF4-FFF2-40B4-BE49-F238E27FC236}">
                <a16:creationId xmlns:a16="http://schemas.microsoft.com/office/drawing/2014/main" id="{73D2043E-D8C6-6B40-AF8A-86200BFD62AE}"/>
              </a:ext>
            </a:extLst>
          </p:cNvPr>
          <p:cNvSpPr>
            <a:spLocks noGrp="1"/>
          </p:cNvSpPr>
          <p:nvPr>
            <p:ph type="pic" sz="quarter" idx="10" hasCustomPrompt="1"/>
          </p:nvPr>
        </p:nvSpPr>
        <p:spPr>
          <a:xfrm>
            <a:off x="7328168" y="584468"/>
            <a:ext cx="4863832" cy="6273532"/>
          </a:xfrm>
          <a:custGeom>
            <a:avLst/>
            <a:gdLst>
              <a:gd name="connsiteX0" fmla="*/ 4863830 w 4863832"/>
              <a:gd name="connsiteY0" fmla="*/ 0 h 6273532"/>
              <a:gd name="connsiteX1" fmla="*/ 4863830 w 4863832"/>
              <a:gd name="connsiteY1" fmla="*/ 5179638 h 6273532"/>
              <a:gd name="connsiteX2" fmla="*/ 4863832 w 4863832"/>
              <a:gd name="connsiteY2" fmla="*/ 5179638 h 6273532"/>
              <a:gd name="connsiteX3" fmla="*/ 4863832 w 4863832"/>
              <a:gd name="connsiteY3" fmla="*/ 6273531 h 6273532"/>
              <a:gd name="connsiteX4" fmla="*/ 2406919 w 4863832"/>
              <a:gd name="connsiteY4" fmla="*/ 6273531 h 6273532"/>
              <a:gd name="connsiteX5" fmla="*/ 2406919 w 4863832"/>
              <a:gd name="connsiteY5" fmla="*/ 6273532 h 6273532"/>
              <a:gd name="connsiteX6" fmla="*/ 2386303 w 4863832"/>
              <a:gd name="connsiteY6" fmla="*/ 6273532 h 6273532"/>
              <a:gd name="connsiteX7" fmla="*/ 1954803 w 4863832"/>
              <a:gd name="connsiteY7" fmla="*/ 6273532 h 6273532"/>
              <a:gd name="connsiteX8" fmla="*/ 1506679 w 4863832"/>
              <a:gd name="connsiteY8" fmla="*/ 5825408 h 6273532"/>
              <a:gd name="connsiteX9" fmla="*/ 1494152 w 4863832"/>
              <a:gd name="connsiteY9" fmla="*/ 5810225 h 6273532"/>
              <a:gd name="connsiteX10" fmla="*/ 1478968 w 4863832"/>
              <a:gd name="connsiteY10" fmla="*/ 5797697 h 6273532"/>
              <a:gd name="connsiteX11" fmla="*/ 1470079 w 4863832"/>
              <a:gd name="connsiteY11" fmla="*/ 5788808 h 6273532"/>
              <a:gd name="connsiteX12" fmla="*/ 1469227 w 4863832"/>
              <a:gd name="connsiteY12" fmla="*/ 5789660 h 6273532"/>
              <a:gd name="connsiteX13" fmla="*/ 1427445 w 4863832"/>
              <a:gd name="connsiteY13" fmla="*/ 5755187 h 6273532"/>
              <a:gd name="connsiteX14" fmla="*/ 1175439 w 4863832"/>
              <a:gd name="connsiteY14" fmla="*/ 5678210 h 6273532"/>
              <a:gd name="connsiteX15" fmla="*/ 1158417 w 4863832"/>
              <a:gd name="connsiteY15" fmla="*/ 5679926 h 6273532"/>
              <a:gd name="connsiteX16" fmla="*/ 1158417 w 4863832"/>
              <a:gd name="connsiteY16" fmla="*/ 5678210 h 6273532"/>
              <a:gd name="connsiteX17" fmla="*/ 139662 w 4863832"/>
              <a:gd name="connsiteY17" fmla="*/ 5678210 h 6273532"/>
              <a:gd name="connsiteX18" fmla="*/ 139566 w 4863832"/>
              <a:gd name="connsiteY18" fmla="*/ 5677392 h 6273532"/>
              <a:gd name="connsiteX19" fmla="*/ 136728 w 4863832"/>
              <a:gd name="connsiteY19" fmla="*/ 5677392 h 6273532"/>
              <a:gd name="connsiteX20" fmla="*/ 110312 w 4863832"/>
              <a:gd name="connsiteY20" fmla="*/ 5457887 h 6273532"/>
              <a:gd name="connsiteX21" fmla="*/ 0 w 4863832"/>
              <a:gd name="connsiteY21" fmla="*/ 4604426 h 6273532"/>
              <a:gd name="connsiteX22" fmla="*/ 3978 w 4863832"/>
              <a:gd name="connsiteY22" fmla="*/ 4590510 h 6273532"/>
              <a:gd name="connsiteX23" fmla="*/ 0 w 4863832"/>
              <a:gd name="connsiteY23" fmla="*/ 4550491 h 6273532"/>
              <a:gd name="connsiteX24" fmla="*/ 222 w 4863832"/>
              <a:gd name="connsiteY24" fmla="*/ 4548256 h 6273532"/>
              <a:gd name="connsiteX25" fmla="*/ 0 w 4863832"/>
              <a:gd name="connsiteY25" fmla="*/ 4546059 h 6273532"/>
              <a:gd name="connsiteX26" fmla="*/ 7622 w 4863832"/>
              <a:gd name="connsiteY26" fmla="*/ 4445322 h 6273532"/>
              <a:gd name="connsiteX27" fmla="*/ 12600 w 4863832"/>
              <a:gd name="connsiteY27" fmla="*/ 4423722 h 6273532"/>
              <a:gd name="connsiteX28" fmla="*/ 13469 w 4863832"/>
              <a:gd name="connsiteY28" fmla="*/ 4414984 h 6273532"/>
              <a:gd name="connsiteX29" fmla="*/ 13755 w 4863832"/>
              <a:gd name="connsiteY29" fmla="*/ 4414050 h 6273532"/>
              <a:gd name="connsiteX30" fmla="*/ 13859 w 4863832"/>
              <a:gd name="connsiteY30" fmla="*/ 4413013 h 6273532"/>
              <a:gd name="connsiteX31" fmla="*/ 18554 w 4863832"/>
              <a:gd name="connsiteY31" fmla="*/ 4397891 h 6273532"/>
              <a:gd name="connsiteX32" fmla="*/ 29739 w 4863832"/>
              <a:gd name="connsiteY32" fmla="*/ 4349355 h 6273532"/>
              <a:gd name="connsiteX33" fmla="*/ 46831 w 4863832"/>
              <a:gd name="connsiteY33" fmla="*/ 4305978 h 6273532"/>
              <a:gd name="connsiteX34" fmla="*/ 52097 w 4863832"/>
              <a:gd name="connsiteY34" fmla="*/ 4288772 h 6273532"/>
              <a:gd name="connsiteX35" fmla="*/ 52880 w 4863832"/>
              <a:gd name="connsiteY35" fmla="*/ 4287310 h 6273532"/>
              <a:gd name="connsiteX36" fmla="*/ 53607 w 4863832"/>
              <a:gd name="connsiteY36" fmla="*/ 4284966 h 6273532"/>
              <a:gd name="connsiteX37" fmla="*/ 59088 w 4863832"/>
              <a:gd name="connsiteY37" fmla="*/ 4274869 h 6273532"/>
              <a:gd name="connsiteX38" fmla="*/ 65230 w 4863832"/>
              <a:gd name="connsiteY38" fmla="*/ 4259280 h 6273532"/>
              <a:gd name="connsiteX39" fmla="*/ 103679 w 4863832"/>
              <a:gd name="connsiteY39" fmla="*/ 4192387 h 6273532"/>
              <a:gd name="connsiteX40" fmla="*/ 113220 w 4863832"/>
              <a:gd name="connsiteY40" fmla="*/ 4174559 h 6273532"/>
              <a:gd name="connsiteX41" fmla="*/ 114166 w 4863832"/>
              <a:gd name="connsiteY41" fmla="*/ 4173396 h 6273532"/>
              <a:gd name="connsiteX42" fmla="*/ 116502 w 4863832"/>
              <a:gd name="connsiteY42" fmla="*/ 4169092 h 6273532"/>
              <a:gd name="connsiteX43" fmla="*/ 128556 w 4863832"/>
              <a:gd name="connsiteY43" fmla="*/ 4154482 h 6273532"/>
              <a:gd name="connsiteX44" fmla="*/ 129702 w 4863832"/>
              <a:gd name="connsiteY44" fmla="*/ 4150468 h 6273532"/>
              <a:gd name="connsiteX45" fmla="*/ 3268494 w 4863832"/>
              <a:gd name="connsiteY45" fmla="*/ 363166 h 6273532"/>
              <a:gd name="connsiteX46" fmla="*/ 3276171 w 4863832"/>
              <a:gd name="connsiteY46" fmla="*/ 358944 h 6273532"/>
              <a:gd name="connsiteX47" fmla="*/ 3300108 w 4863832"/>
              <a:gd name="connsiteY47" fmla="*/ 329931 h 6273532"/>
              <a:gd name="connsiteX48" fmla="*/ 3634534 w 4863832"/>
              <a:gd name="connsiteY48" fmla="*/ 149627 h 6273532"/>
              <a:gd name="connsiteX49" fmla="*/ 3738844 w 4863832"/>
              <a:gd name="connsiteY49" fmla="*/ 139112 h 62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63832" h="6273532">
                <a:moveTo>
                  <a:pt x="4863830" y="0"/>
                </a:moveTo>
                <a:lnTo>
                  <a:pt x="4863830" y="5179638"/>
                </a:lnTo>
                <a:lnTo>
                  <a:pt x="4863832" y="5179638"/>
                </a:lnTo>
                <a:lnTo>
                  <a:pt x="4863832" y="6273531"/>
                </a:lnTo>
                <a:lnTo>
                  <a:pt x="2406919" y="6273531"/>
                </a:lnTo>
                <a:lnTo>
                  <a:pt x="2406919" y="6273532"/>
                </a:lnTo>
                <a:lnTo>
                  <a:pt x="2386303" y="6273532"/>
                </a:lnTo>
                <a:lnTo>
                  <a:pt x="1954803" y="6273532"/>
                </a:lnTo>
                <a:lnTo>
                  <a:pt x="1506679" y="5825408"/>
                </a:lnTo>
                <a:lnTo>
                  <a:pt x="1494152" y="5810225"/>
                </a:lnTo>
                <a:lnTo>
                  <a:pt x="1478968" y="5797697"/>
                </a:lnTo>
                <a:lnTo>
                  <a:pt x="1470079" y="5788808"/>
                </a:lnTo>
                <a:lnTo>
                  <a:pt x="1469227" y="5789660"/>
                </a:lnTo>
                <a:lnTo>
                  <a:pt x="1427445" y="5755187"/>
                </a:lnTo>
                <a:cubicBezTo>
                  <a:pt x="1355509" y="5706588"/>
                  <a:pt x="1268788" y="5678210"/>
                  <a:pt x="1175439" y="5678210"/>
                </a:cubicBezTo>
                <a:lnTo>
                  <a:pt x="1158417" y="5679926"/>
                </a:lnTo>
                <a:lnTo>
                  <a:pt x="1158417" y="5678210"/>
                </a:lnTo>
                <a:lnTo>
                  <a:pt x="139662" y="5678210"/>
                </a:lnTo>
                <a:lnTo>
                  <a:pt x="139566" y="5677392"/>
                </a:lnTo>
                <a:lnTo>
                  <a:pt x="136728" y="5677392"/>
                </a:lnTo>
                <a:lnTo>
                  <a:pt x="110312" y="5457887"/>
                </a:lnTo>
                <a:lnTo>
                  <a:pt x="0" y="4604426"/>
                </a:lnTo>
                <a:lnTo>
                  <a:pt x="3978" y="4590510"/>
                </a:lnTo>
                <a:lnTo>
                  <a:pt x="0" y="4550491"/>
                </a:lnTo>
                <a:lnTo>
                  <a:pt x="222" y="4548256"/>
                </a:lnTo>
                <a:lnTo>
                  <a:pt x="0" y="4546059"/>
                </a:lnTo>
                <a:cubicBezTo>
                  <a:pt x="0" y="4511810"/>
                  <a:pt x="2603" y="4478169"/>
                  <a:pt x="7622" y="4445322"/>
                </a:cubicBezTo>
                <a:lnTo>
                  <a:pt x="12600" y="4423722"/>
                </a:lnTo>
                <a:lnTo>
                  <a:pt x="13469" y="4414984"/>
                </a:lnTo>
                <a:lnTo>
                  <a:pt x="13755" y="4414050"/>
                </a:lnTo>
                <a:lnTo>
                  <a:pt x="13859" y="4413013"/>
                </a:lnTo>
                <a:lnTo>
                  <a:pt x="18554" y="4397891"/>
                </a:lnTo>
                <a:lnTo>
                  <a:pt x="29739" y="4349355"/>
                </a:lnTo>
                <a:lnTo>
                  <a:pt x="46831" y="4305978"/>
                </a:lnTo>
                <a:lnTo>
                  <a:pt x="52097" y="4288772"/>
                </a:lnTo>
                <a:lnTo>
                  <a:pt x="52880" y="4287310"/>
                </a:lnTo>
                <a:lnTo>
                  <a:pt x="53607" y="4284966"/>
                </a:lnTo>
                <a:lnTo>
                  <a:pt x="59088" y="4274869"/>
                </a:lnTo>
                <a:lnTo>
                  <a:pt x="65230" y="4259280"/>
                </a:lnTo>
                <a:lnTo>
                  <a:pt x="103679" y="4192387"/>
                </a:lnTo>
                <a:lnTo>
                  <a:pt x="113220" y="4174559"/>
                </a:lnTo>
                <a:lnTo>
                  <a:pt x="114166" y="4173396"/>
                </a:lnTo>
                <a:lnTo>
                  <a:pt x="116502" y="4169092"/>
                </a:lnTo>
                <a:lnTo>
                  <a:pt x="128556" y="4154482"/>
                </a:lnTo>
                <a:lnTo>
                  <a:pt x="129702" y="4150468"/>
                </a:lnTo>
                <a:lnTo>
                  <a:pt x="3268494" y="363166"/>
                </a:lnTo>
                <a:lnTo>
                  <a:pt x="3276171" y="358944"/>
                </a:lnTo>
                <a:lnTo>
                  <a:pt x="3300108" y="329931"/>
                </a:lnTo>
                <a:cubicBezTo>
                  <a:pt x="3389887" y="240153"/>
                  <a:pt x="3505352" y="176062"/>
                  <a:pt x="3634534" y="149627"/>
                </a:cubicBezTo>
                <a:lnTo>
                  <a:pt x="3738844" y="139112"/>
                </a:lnTo>
                <a:close/>
              </a:path>
            </a:pathLst>
          </a:custGeom>
          <a:noFill/>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186343166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ctagon Callout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CE94602-8647-7749-BF2B-62BEC57037B7}"/>
              </a:ext>
            </a:extLst>
          </p:cNvPr>
          <p:cNvSpPr>
            <a:spLocks noGrp="1"/>
          </p:cNvSpPr>
          <p:nvPr>
            <p:ph type="pic" sz="quarter" idx="10" hasCustomPrompt="1"/>
          </p:nvPr>
        </p:nvSpPr>
        <p:spPr>
          <a:xfrm>
            <a:off x="459584" y="745009"/>
            <a:ext cx="5255416" cy="5153141"/>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p:spPr>
        <p:txBody>
          <a:bodyPr wrap="square" anchor="ctr">
            <a:noAutofit/>
          </a:bodyPr>
          <a:lstStyle>
            <a:lvl1pPr marL="0" indent="0" algn="ctr">
              <a:buNone/>
              <a:defRPr/>
            </a:lvl1pPr>
          </a:lstStyle>
          <a:p>
            <a:r>
              <a:rPr lang="en-US" dirty="0"/>
              <a:t>Click to add image</a:t>
            </a:r>
          </a:p>
        </p:txBody>
      </p:sp>
      <p:sp>
        <p:nvSpPr>
          <p:cNvPr id="6" name="Text Placeholder 6">
            <a:extLst>
              <a:ext uri="{FF2B5EF4-FFF2-40B4-BE49-F238E27FC236}">
                <a16:creationId xmlns:a16="http://schemas.microsoft.com/office/drawing/2014/main" id="{5AC2788B-98EC-0B49-BD06-C7A4E9C07F6E}"/>
              </a:ext>
            </a:extLst>
          </p:cNvPr>
          <p:cNvSpPr>
            <a:spLocks noGrp="1"/>
          </p:cNvSpPr>
          <p:nvPr>
            <p:ph type="body" sz="quarter" idx="11" hasCustomPrompt="1"/>
          </p:nvPr>
        </p:nvSpPr>
        <p:spPr>
          <a:xfrm>
            <a:off x="6934944" y="3051386"/>
            <a:ext cx="4403616" cy="1782408"/>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try to vertically center the text boxes in the available white space on this half of the slide. </a:t>
            </a:r>
            <a:r>
              <a:rPr lang="en-US" b="1" dirty="0"/>
              <a:t>Want a new photo on this slide?</a:t>
            </a:r>
            <a:r>
              <a:rPr lang="en-US" dirty="0"/>
              <a:t> No problem! Just click on the existing photo and delete. A placeholder box should appear for you to put your own unique photo more relevant to this callout and other information.</a:t>
            </a:r>
          </a:p>
        </p:txBody>
      </p:sp>
      <p:sp>
        <p:nvSpPr>
          <p:cNvPr id="7" name="Text Placeholder 6">
            <a:extLst>
              <a:ext uri="{FF2B5EF4-FFF2-40B4-BE49-F238E27FC236}">
                <a16:creationId xmlns:a16="http://schemas.microsoft.com/office/drawing/2014/main" id="{54120B93-245C-5140-93B1-3AC1A51A6BFC}"/>
              </a:ext>
            </a:extLst>
          </p:cNvPr>
          <p:cNvSpPr>
            <a:spLocks noGrp="1"/>
          </p:cNvSpPr>
          <p:nvPr>
            <p:ph type="body" sz="quarter" idx="12" hasCustomPrompt="1"/>
          </p:nvPr>
        </p:nvSpPr>
        <p:spPr>
          <a:xfrm>
            <a:off x="6934944" y="2211493"/>
            <a:ext cx="4403616" cy="554010"/>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787DC771-0E70-6549-8394-5BC0B280D5F9}"/>
              </a:ext>
            </a:extLst>
          </p:cNvPr>
          <p:cNvSpPr>
            <a:spLocks noGrp="1"/>
          </p:cNvSpPr>
          <p:nvPr>
            <p:ph type="title" hasCustomPrompt="1"/>
          </p:nvPr>
        </p:nvSpPr>
        <p:spPr>
          <a:xfrm>
            <a:off x="6934944" y="1371600"/>
            <a:ext cx="4403616" cy="839893"/>
          </a:xfrm>
        </p:spPr>
        <p:txBody>
          <a:bodyPr/>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70098273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ftware Showcase Desktop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E8F107-1534-374E-A813-F662AE3190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15116" y="232578"/>
            <a:ext cx="3917996" cy="3204042"/>
          </a:xfrm>
          <a:prstGeom prst="rect">
            <a:avLst/>
          </a:prstGeom>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7161713" y="278022"/>
            <a:ext cx="3827800" cy="2162593"/>
          </a:xfrm>
          <a:prstGeom prst="rect">
            <a:avLst/>
          </a:prstGeom>
        </p:spPr>
        <p:txBody>
          <a:bodyPr anchor="ctr"/>
          <a:lstStyle>
            <a:lvl1pPr marL="0" indent="0" algn="ctr">
              <a:buNone/>
              <a:defRPr sz="1500"/>
            </a:lvl1pPr>
          </a:lstStyle>
          <a:p>
            <a:r>
              <a:rPr lang="en-US" dirty="0"/>
              <a:t>Click to add screenshot</a:t>
            </a:r>
          </a:p>
        </p:txBody>
      </p:sp>
      <p:sp>
        <p:nvSpPr>
          <p:cNvPr id="10" name="Picture Placeholder 7">
            <a:extLst>
              <a:ext uri="{FF2B5EF4-FFF2-40B4-BE49-F238E27FC236}">
                <a16:creationId xmlns:a16="http://schemas.microsoft.com/office/drawing/2014/main" id="{17997014-5369-DA42-BC0C-01EB0E4C0B7A}"/>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17" name="Straight Connector 16">
            <a:extLst>
              <a:ext uri="{FF2B5EF4-FFF2-40B4-BE49-F238E27FC236}">
                <a16:creationId xmlns:a16="http://schemas.microsoft.com/office/drawing/2014/main" id="{AD7B22C0-69E1-8F4F-9218-6803803833B8}"/>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6AEDC97-0915-EF4E-923E-E4FDD1E85262}"/>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19" name="Text Placeholder 14">
            <a:extLst>
              <a:ext uri="{FF2B5EF4-FFF2-40B4-BE49-F238E27FC236}">
                <a16:creationId xmlns:a16="http://schemas.microsoft.com/office/drawing/2014/main" id="{9AF45D76-BADD-2A49-A257-FE4D73832786}"/>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1C45EC31-0427-C64B-905A-9454191F801D}"/>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309714DA-83D0-6042-AE32-5A20437FFB59}"/>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38237A47-4365-D645-B09C-CDF6B5927B0A}"/>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7B0743DF-65CB-3744-9F39-0D5A4D328105}"/>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04EB9015-9B62-3248-92AF-4E4AD35E6EDE}"/>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101142593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oftware Showcase Desktop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175E932-5476-2C49-ABA2-7E1738EBE3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6983" y="1676419"/>
            <a:ext cx="5897689" cy="4822987"/>
          </a:xfrm>
          <a:prstGeom prst="rect">
            <a:avLst/>
          </a:prstGeom>
        </p:spPr>
      </p:pic>
      <p:sp>
        <p:nvSpPr>
          <p:cNvPr id="19" name="Picture Placeholder 7">
            <a:extLst>
              <a:ext uri="{FF2B5EF4-FFF2-40B4-BE49-F238E27FC236}">
                <a16:creationId xmlns:a16="http://schemas.microsoft.com/office/drawing/2014/main" id="{D4A398FC-C64A-DA42-B47F-878FF6C8903A}"/>
              </a:ext>
            </a:extLst>
          </p:cNvPr>
          <p:cNvSpPr>
            <a:spLocks noGrp="1"/>
          </p:cNvSpPr>
          <p:nvPr>
            <p:ph type="pic" sz="quarter" idx="18" hasCustomPrompt="1"/>
          </p:nvPr>
        </p:nvSpPr>
        <p:spPr>
          <a:xfrm>
            <a:off x="7437943" y="1739925"/>
            <a:ext cx="5761918" cy="3255313"/>
          </a:xfrm>
          <a:prstGeom prst="rect">
            <a:avLst/>
          </a:prstGeom>
        </p:spPr>
        <p:txBody>
          <a:bodyPr anchor="ctr"/>
          <a:lstStyle>
            <a:lvl1pPr marL="0" indent="0" algn="ctr">
              <a:buNone/>
              <a:defRPr sz="1500"/>
            </a:lvl1pPr>
          </a:lstStyle>
          <a:p>
            <a:r>
              <a:rPr lang="en-US" dirty="0"/>
              <a:t>Click to add screenshot</a:t>
            </a:r>
          </a:p>
        </p:txBody>
      </p:sp>
      <p:sp>
        <p:nvSpPr>
          <p:cNvPr id="20" name="Picture Placeholder 7">
            <a:extLst>
              <a:ext uri="{FF2B5EF4-FFF2-40B4-BE49-F238E27FC236}">
                <a16:creationId xmlns:a16="http://schemas.microsoft.com/office/drawing/2014/main" id="{F5F183CA-D80E-D949-A42B-067E3BEC5BF0}"/>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6" name="Text Placeholder 14">
            <a:extLst>
              <a:ext uri="{FF2B5EF4-FFF2-40B4-BE49-F238E27FC236}">
                <a16:creationId xmlns:a16="http://schemas.microsoft.com/office/drawing/2014/main" id="{FD3C97B4-DB2F-7143-9C20-D1B27C6A8F8B}"/>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id="{5C5111AD-CD26-B646-A749-1641AE275745}"/>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E7EFF1BF-2FEA-D348-8E60-C00C4F7C778D}"/>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id="{73F762EE-A020-3146-B5BE-95A496AF6B47}"/>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id="{419E5687-3A6A-0D4B-894A-CF316C7696D5}"/>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id="{D1F668CF-0AFC-384F-90A1-A5DA8FDA397F}"/>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49072380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ftware Showcase Laptop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AF4C1-64DB-EF46-AA31-E52DBEC7731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126630" y="431369"/>
            <a:ext cx="5629320" cy="2963955"/>
          </a:xfrm>
          <a:prstGeom prst="rect">
            <a:avLst/>
          </a:prstGeom>
          <a:effectLst>
            <a:reflection blurRad="6350" stA="30000" endPos="7000" dir="5400000" sy="-100000" algn="bl" rotWithShape="0"/>
          </a:effectLst>
        </p:spPr>
      </p:pic>
      <p:sp>
        <p:nvSpPr>
          <p:cNvPr id="7" name="Picture Placeholder 7">
            <a:extLst>
              <a:ext uri="{FF2B5EF4-FFF2-40B4-BE49-F238E27FC236}">
                <a16:creationId xmlns:a16="http://schemas.microsoft.com/office/drawing/2014/main" id="{CD6F5F80-E22E-5C43-AB87-403525525B74}"/>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25" name="Straight Connector 24">
            <a:extLst>
              <a:ext uri="{FF2B5EF4-FFF2-40B4-BE49-F238E27FC236}">
                <a16:creationId xmlns:a16="http://schemas.microsoft.com/office/drawing/2014/main" id="{2FC27720-A59A-5D49-9C14-4074BF6B1A78}"/>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6904398" y="620110"/>
            <a:ext cx="4014429" cy="2427890"/>
          </a:xfrm>
          <a:prstGeom prst="rect">
            <a:avLst/>
          </a:prstGeom>
        </p:spPr>
        <p:txBody>
          <a:bodyPr anchor="ctr"/>
          <a:lstStyle>
            <a:lvl1pPr marL="0" indent="0" algn="ctr">
              <a:buNone/>
              <a:defRPr sz="1500"/>
            </a:lvl1pPr>
          </a:lstStyle>
          <a:p>
            <a:r>
              <a:rPr lang="en-US" dirty="0"/>
              <a:t>Click to add screenshot</a:t>
            </a:r>
          </a:p>
        </p:txBody>
      </p:sp>
      <p:cxnSp>
        <p:nvCxnSpPr>
          <p:cNvPr id="26" name="Straight Connector 25">
            <a:extLst>
              <a:ext uri="{FF2B5EF4-FFF2-40B4-BE49-F238E27FC236}">
                <a16:creationId xmlns:a16="http://schemas.microsoft.com/office/drawing/2014/main" id="{FCF15D25-625C-144E-AF96-5365C10D71F2}"/>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19" name="Text Placeholder 14">
            <a:extLst>
              <a:ext uri="{FF2B5EF4-FFF2-40B4-BE49-F238E27FC236}">
                <a16:creationId xmlns:a16="http://schemas.microsoft.com/office/drawing/2014/main" id="{F9FBDECB-63AA-3442-8771-023EEBE5D900}"/>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4D5BDE7A-8CBE-AC4E-A1F4-BBE2E1481453}"/>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10F540CE-AAC2-9A42-A277-02CE450F4518}"/>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E2C85ACB-138A-3B41-AE50-FD2F1C13C201}"/>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59315F7C-480C-8346-9FF7-66DC3DB0DB02}"/>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44D82052-1584-6746-94A5-BCB0B91F1405}"/>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403363227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tx1"/>
                </a:solidFill>
              </a:rPr>
              <a:t>Agenda</a:t>
            </a:r>
          </a:p>
        </p:txBody>
      </p:sp>
      <p:sp>
        <p:nvSpPr>
          <p:cNvPr id="51" name="Text Placeholder 6">
            <a:extLst>
              <a:ext uri="{FF2B5EF4-FFF2-40B4-BE49-F238E27FC236}">
                <a16:creationId xmlns:a16="http://schemas.microsoft.com/office/drawing/2014/main" id="{03FB8910-F12D-7B4D-9EB0-D87022FAFD1C}"/>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2" name="Text Placeholder 6">
            <a:extLst>
              <a:ext uri="{FF2B5EF4-FFF2-40B4-BE49-F238E27FC236}">
                <a16:creationId xmlns:a16="http://schemas.microsoft.com/office/drawing/2014/main" id="{921B9D5D-3C5C-AB4D-8F6B-61A3C851EFD6}"/>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3" name="Text Placeholder 6">
            <a:extLst>
              <a:ext uri="{FF2B5EF4-FFF2-40B4-BE49-F238E27FC236}">
                <a16:creationId xmlns:a16="http://schemas.microsoft.com/office/drawing/2014/main" id="{6610CC00-AB18-F144-929E-B94970969C02}"/>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4" name="Text Placeholder 6">
            <a:extLst>
              <a:ext uri="{FF2B5EF4-FFF2-40B4-BE49-F238E27FC236}">
                <a16:creationId xmlns:a16="http://schemas.microsoft.com/office/drawing/2014/main" id="{62F82926-F584-954B-82F8-773319D84020}"/>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5" name="Text Placeholder 6">
            <a:extLst>
              <a:ext uri="{FF2B5EF4-FFF2-40B4-BE49-F238E27FC236}">
                <a16:creationId xmlns:a16="http://schemas.microsoft.com/office/drawing/2014/main" id="{4A2B5FF0-4BBA-FF4C-A8B5-5D557D9368A9}"/>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6" name="Text Placeholder 6">
            <a:extLst>
              <a:ext uri="{FF2B5EF4-FFF2-40B4-BE49-F238E27FC236}">
                <a16:creationId xmlns:a16="http://schemas.microsoft.com/office/drawing/2014/main" id="{73723294-BA81-BC45-83A8-DA904EDA2087}"/>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7" name="Text Placeholder 6">
            <a:extLst>
              <a:ext uri="{FF2B5EF4-FFF2-40B4-BE49-F238E27FC236}">
                <a16:creationId xmlns:a16="http://schemas.microsoft.com/office/drawing/2014/main" id="{00965B19-A447-A041-A90C-AE00DE0B4BF7}"/>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8" name="Text Placeholder 6">
            <a:extLst>
              <a:ext uri="{FF2B5EF4-FFF2-40B4-BE49-F238E27FC236}">
                <a16:creationId xmlns:a16="http://schemas.microsoft.com/office/drawing/2014/main" id="{1DDB9D4F-A1F7-B642-A941-A42721DD43A4}"/>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9" name="Text Placeholder 2">
            <a:extLst>
              <a:ext uri="{FF2B5EF4-FFF2-40B4-BE49-F238E27FC236}">
                <a16:creationId xmlns:a16="http://schemas.microsoft.com/office/drawing/2014/main" id="{37F417C1-B8BA-FC4F-A5D9-A5077EAC5C0F}"/>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60" name="Text Placeholder 2">
            <a:extLst>
              <a:ext uri="{FF2B5EF4-FFF2-40B4-BE49-F238E27FC236}">
                <a16:creationId xmlns:a16="http://schemas.microsoft.com/office/drawing/2014/main" id="{3DEC7986-5C20-1843-B630-9E23B6172D5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61" name="Text Placeholder 2">
            <a:extLst>
              <a:ext uri="{FF2B5EF4-FFF2-40B4-BE49-F238E27FC236}">
                <a16:creationId xmlns:a16="http://schemas.microsoft.com/office/drawing/2014/main" id="{90A6B3F5-0287-0843-8235-8BEF7AB939C7}"/>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62" name="Text Placeholder 2">
            <a:extLst>
              <a:ext uri="{FF2B5EF4-FFF2-40B4-BE49-F238E27FC236}">
                <a16:creationId xmlns:a16="http://schemas.microsoft.com/office/drawing/2014/main" id="{3DEC67EC-7494-3A49-A919-9A1C8B1C023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63" name="Text Placeholder 2">
            <a:extLst>
              <a:ext uri="{FF2B5EF4-FFF2-40B4-BE49-F238E27FC236}">
                <a16:creationId xmlns:a16="http://schemas.microsoft.com/office/drawing/2014/main" id="{EC835171-9C16-3741-9EF6-9CC6FC2AB9A9}"/>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64" name="Text Placeholder 2">
            <a:extLst>
              <a:ext uri="{FF2B5EF4-FFF2-40B4-BE49-F238E27FC236}">
                <a16:creationId xmlns:a16="http://schemas.microsoft.com/office/drawing/2014/main" id="{5FFA2F47-365D-444E-918D-C731E2D9ED7F}"/>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65" name="Text Placeholder 2">
            <a:extLst>
              <a:ext uri="{FF2B5EF4-FFF2-40B4-BE49-F238E27FC236}">
                <a16:creationId xmlns:a16="http://schemas.microsoft.com/office/drawing/2014/main" id="{4E14B81F-A6C6-6147-841B-B0037DC80000}"/>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66" name="Text Placeholder 2">
            <a:extLst>
              <a:ext uri="{FF2B5EF4-FFF2-40B4-BE49-F238E27FC236}">
                <a16:creationId xmlns:a16="http://schemas.microsoft.com/office/drawing/2014/main" id="{DC89A90D-B3E7-774A-97BF-35ABABBEFDA1}"/>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29127343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ftware Showcase Laptop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E95ADD2-9531-5747-9B12-B12FE72C191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50441" y="1639468"/>
            <a:ext cx="8077040" cy="4252731"/>
          </a:xfrm>
          <a:prstGeom prst="rect">
            <a:avLst/>
          </a:prstGeom>
          <a:effectLst>
            <a:reflection blurRad="6350" stA="30000" endPos="7000" dir="5400000" sy="-100000" algn="bl" rotWithShape="0"/>
          </a:effectLst>
        </p:spPr>
      </p:pic>
      <p:sp>
        <p:nvSpPr>
          <p:cNvPr id="28" name="Picture Placeholder 7">
            <a:extLst>
              <a:ext uri="{FF2B5EF4-FFF2-40B4-BE49-F238E27FC236}">
                <a16:creationId xmlns:a16="http://schemas.microsoft.com/office/drawing/2014/main" id="{E0C8F099-B6B3-5D45-8DE4-4B25DE2B81D9}"/>
              </a:ext>
            </a:extLst>
          </p:cNvPr>
          <p:cNvSpPr>
            <a:spLocks noGrp="1"/>
          </p:cNvSpPr>
          <p:nvPr>
            <p:ph type="pic" sz="quarter" idx="10" hasCustomPrompt="1"/>
          </p:nvPr>
        </p:nvSpPr>
        <p:spPr>
          <a:xfrm>
            <a:off x="7183594" y="1889460"/>
            <a:ext cx="5754442" cy="3466167"/>
          </a:xfrm>
          <a:prstGeom prst="rect">
            <a:avLst/>
          </a:prstGeom>
        </p:spPr>
        <p:txBody>
          <a:bodyPr anchor="ctr"/>
          <a:lstStyle>
            <a:lvl1pPr marL="0" indent="0" algn="ctr">
              <a:buNone/>
              <a:defRPr sz="1500"/>
            </a:lvl1pPr>
          </a:lstStyle>
          <a:p>
            <a:r>
              <a:rPr lang="en-US" dirty="0"/>
              <a:t>Click to add screenshot</a:t>
            </a:r>
          </a:p>
        </p:txBody>
      </p:sp>
      <p:sp>
        <p:nvSpPr>
          <p:cNvPr id="14" name="Picture Placeholder 7">
            <a:extLst>
              <a:ext uri="{FF2B5EF4-FFF2-40B4-BE49-F238E27FC236}">
                <a16:creationId xmlns:a16="http://schemas.microsoft.com/office/drawing/2014/main" id="{F48FB4FD-D0AE-D646-BCF4-D30330B35EDE}"/>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1" name="Text Placeholder 14">
            <a:extLst>
              <a:ext uri="{FF2B5EF4-FFF2-40B4-BE49-F238E27FC236}">
                <a16:creationId xmlns:a16="http://schemas.microsoft.com/office/drawing/2014/main" id="{C322F71B-CE92-D540-B826-655FF121C627}"/>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2" name="Text Placeholder 14">
            <a:extLst>
              <a:ext uri="{FF2B5EF4-FFF2-40B4-BE49-F238E27FC236}">
                <a16:creationId xmlns:a16="http://schemas.microsoft.com/office/drawing/2014/main" id="{237F34C7-AA52-5443-B141-1859FF1B0606}"/>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13" name="Text Placeholder 14">
            <a:extLst>
              <a:ext uri="{FF2B5EF4-FFF2-40B4-BE49-F238E27FC236}">
                <a16:creationId xmlns:a16="http://schemas.microsoft.com/office/drawing/2014/main" id="{D99BE0FB-F109-574B-9401-C9CA15705907}"/>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5" name="Text Placeholder 14">
            <a:extLst>
              <a:ext uri="{FF2B5EF4-FFF2-40B4-BE49-F238E27FC236}">
                <a16:creationId xmlns:a16="http://schemas.microsoft.com/office/drawing/2014/main" id="{B209CC74-6EE3-9E49-8FC1-02C534EA82A5}"/>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17" name="Text Placeholder 14">
            <a:extLst>
              <a:ext uri="{FF2B5EF4-FFF2-40B4-BE49-F238E27FC236}">
                <a16:creationId xmlns:a16="http://schemas.microsoft.com/office/drawing/2014/main" id="{FDED76FC-D8D4-8842-ADBB-E57AE2CD817B}"/>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19" name="Text Placeholder 14">
            <a:extLst>
              <a:ext uri="{FF2B5EF4-FFF2-40B4-BE49-F238E27FC236}">
                <a16:creationId xmlns:a16="http://schemas.microsoft.com/office/drawing/2014/main" id="{6C6F09F8-7545-EF43-9F7C-2B0113711B15}"/>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95863365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ftware Showcase Tablet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BA0FE897-CEC6-C642-BC60-1020A1443565}"/>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9D18BA14-1932-4F42-8EC1-DCC7A110DD43}"/>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pic>
        <p:nvPicPr>
          <p:cNvPr id="6" name="Picture 5">
            <a:extLst>
              <a:ext uri="{FF2B5EF4-FFF2-40B4-BE49-F238E27FC236}">
                <a16:creationId xmlns:a16="http://schemas.microsoft.com/office/drawing/2014/main" id="{7C03E034-4338-4A4E-8766-5F9F0C5768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696922" y="357447"/>
            <a:ext cx="4773248" cy="2968521"/>
          </a:xfrm>
          <a:prstGeom prst="rect">
            <a:avLst/>
          </a:prstGeom>
          <a:effectLst>
            <a:reflection blurRad="6350" stA="30000" endPos="7000" dir="5400000" sy="-100000" algn="bl" rotWithShape="0"/>
          </a:effectLst>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7063309" y="704029"/>
            <a:ext cx="4032143" cy="2293897"/>
          </a:xfrm>
          <a:prstGeom prst="rect">
            <a:avLst/>
          </a:prstGeom>
        </p:spPr>
        <p:txBody>
          <a:bodyPr anchor="ctr"/>
          <a:lstStyle>
            <a:lvl1pPr marL="0" indent="0" algn="ctr">
              <a:buNone/>
              <a:defRPr sz="1500"/>
            </a:lvl1pPr>
          </a:lstStyle>
          <a:p>
            <a:r>
              <a:rPr lang="en-US" dirty="0"/>
              <a:t>Click to add screenshot</a:t>
            </a:r>
          </a:p>
        </p:txBody>
      </p:sp>
      <p:sp>
        <p:nvSpPr>
          <p:cNvPr id="9" name="Picture Placeholder 7">
            <a:extLst>
              <a:ext uri="{FF2B5EF4-FFF2-40B4-BE49-F238E27FC236}">
                <a16:creationId xmlns:a16="http://schemas.microsoft.com/office/drawing/2014/main" id="{EDB5F801-D1C9-5040-AD54-ACB29CDF88BD}"/>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19" name="Text Placeholder 14">
            <a:extLst>
              <a:ext uri="{FF2B5EF4-FFF2-40B4-BE49-F238E27FC236}">
                <a16:creationId xmlns:a16="http://schemas.microsoft.com/office/drawing/2014/main" id="{0D7BC695-AC2F-F04A-8B65-71E1E0BA54C2}"/>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6DD3D6B7-8FB5-1844-9E42-58CDCE658453}"/>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53BC41E9-D763-0C42-93BD-95C7E9C204C9}"/>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DF47DB28-7531-2849-875D-FC2102C87B20}"/>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748E568B-9372-2E4D-800B-C8FCB95E6FD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97C94190-E0EA-604C-AAB3-E381534DC1FB}"/>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208670378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ftware Showcase Table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6B56BA-2BD1-AD4D-A1E8-165AA2CBE2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b="666"/>
          <a:stretch/>
        </p:blipFill>
        <p:spPr>
          <a:xfrm>
            <a:off x="6871393" y="1574593"/>
            <a:ext cx="6943825" cy="4318421"/>
          </a:xfrm>
          <a:prstGeom prst="rect">
            <a:avLst/>
          </a:prstGeom>
          <a:effectLst>
            <a:reflection blurRad="6350" stA="30000" endPos="7000" dir="5400000" sy="-100000" algn="bl" rotWithShape="0"/>
          </a:effectLst>
        </p:spPr>
      </p:pic>
      <p:sp>
        <p:nvSpPr>
          <p:cNvPr id="15" name="Picture Placeholder 7">
            <a:extLst>
              <a:ext uri="{FF2B5EF4-FFF2-40B4-BE49-F238E27FC236}">
                <a16:creationId xmlns:a16="http://schemas.microsoft.com/office/drawing/2014/main" id="{5835C11C-1FC6-FC40-9CB7-C6875D4F65A6}"/>
              </a:ext>
            </a:extLst>
          </p:cNvPr>
          <p:cNvSpPr>
            <a:spLocks noGrp="1"/>
          </p:cNvSpPr>
          <p:nvPr>
            <p:ph type="pic" sz="quarter" idx="10" hasCustomPrompt="1"/>
          </p:nvPr>
        </p:nvSpPr>
        <p:spPr>
          <a:xfrm>
            <a:off x="7400173" y="2073858"/>
            <a:ext cx="5865713" cy="3337019"/>
          </a:xfrm>
          <a:prstGeom prst="rect">
            <a:avLst/>
          </a:prstGeom>
        </p:spPr>
        <p:txBody>
          <a:bodyPr anchor="ctr"/>
          <a:lstStyle>
            <a:lvl1pPr marL="0" indent="0" algn="ctr">
              <a:buNone/>
              <a:defRPr sz="1500"/>
            </a:lvl1pPr>
          </a:lstStyle>
          <a:p>
            <a:r>
              <a:rPr lang="en-US" dirty="0"/>
              <a:t>Click to add screenshot</a:t>
            </a:r>
          </a:p>
        </p:txBody>
      </p:sp>
      <p:sp>
        <p:nvSpPr>
          <p:cNvPr id="17" name="Picture Placeholder 7">
            <a:extLst>
              <a:ext uri="{FF2B5EF4-FFF2-40B4-BE49-F238E27FC236}">
                <a16:creationId xmlns:a16="http://schemas.microsoft.com/office/drawing/2014/main" id="{40EBCDBA-8AF1-C249-BE4F-D5BC52F39DF7}"/>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1" name="Text Placeholder 14">
            <a:extLst>
              <a:ext uri="{FF2B5EF4-FFF2-40B4-BE49-F238E27FC236}">
                <a16:creationId xmlns:a16="http://schemas.microsoft.com/office/drawing/2014/main" id="{62874070-BE54-114E-BA13-34EFCB0A9285}"/>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2" name="Text Placeholder 14">
            <a:extLst>
              <a:ext uri="{FF2B5EF4-FFF2-40B4-BE49-F238E27FC236}">
                <a16:creationId xmlns:a16="http://schemas.microsoft.com/office/drawing/2014/main" id="{02547148-CBC5-4A42-9433-913635C57BD6}"/>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13" name="Text Placeholder 14">
            <a:extLst>
              <a:ext uri="{FF2B5EF4-FFF2-40B4-BE49-F238E27FC236}">
                <a16:creationId xmlns:a16="http://schemas.microsoft.com/office/drawing/2014/main" id="{3644BA11-8FBD-124F-A1E7-381D62B5BDF9}"/>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9" name="Text Placeholder 14">
            <a:extLst>
              <a:ext uri="{FF2B5EF4-FFF2-40B4-BE49-F238E27FC236}">
                <a16:creationId xmlns:a16="http://schemas.microsoft.com/office/drawing/2014/main" id="{93A8960D-9E6C-DC48-B240-245971F1EEE9}"/>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0" name="Text Placeholder 14">
            <a:extLst>
              <a:ext uri="{FF2B5EF4-FFF2-40B4-BE49-F238E27FC236}">
                <a16:creationId xmlns:a16="http://schemas.microsoft.com/office/drawing/2014/main" id="{A8912F0A-D774-984C-B318-6B32BE9B1491}"/>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5" name="Text Placeholder 14">
            <a:extLst>
              <a:ext uri="{FF2B5EF4-FFF2-40B4-BE49-F238E27FC236}">
                <a16:creationId xmlns:a16="http://schemas.microsoft.com/office/drawing/2014/main" id="{4F89AA31-3C48-4F45-99E4-08927B562758}"/>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286471638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ftware Showcase Mobi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pic>
        <p:nvPicPr>
          <p:cNvPr id="4" name="Picture 3">
            <a:extLst>
              <a:ext uri="{FF2B5EF4-FFF2-40B4-BE49-F238E27FC236}">
                <a16:creationId xmlns:a16="http://schemas.microsoft.com/office/drawing/2014/main" id="{BA4C13AD-8ACD-6D48-8397-E18C20A4E25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8948" y="175260"/>
            <a:ext cx="1872905" cy="3352937"/>
          </a:xfrm>
          <a:prstGeom prst="rect">
            <a:avLst/>
          </a:prstGeom>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8477884" y="558439"/>
            <a:ext cx="1429296" cy="2543305"/>
          </a:xfrm>
          <a:prstGeom prst="rect">
            <a:avLst/>
          </a:prstGeom>
        </p:spPr>
        <p:txBody>
          <a:bodyPr anchor="ctr"/>
          <a:lstStyle>
            <a:lvl1pPr marL="0" indent="0" algn="ctr">
              <a:buNone/>
              <a:defRPr sz="1500"/>
            </a:lvl1pPr>
          </a:lstStyle>
          <a:p>
            <a:r>
              <a:rPr lang="en-US" dirty="0"/>
              <a:t>Click to add screenshot</a:t>
            </a:r>
          </a:p>
        </p:txBody>
      </p:sp>
      <p:sp>
        <p:nvSpPr>
          <p:cNvPr id="19" name="Picture Placeholder 7">
            <a:extLst>
              <a:ext uri="{FF2B5EF4-FFF2-40B4-BE49-F238E27FC236}">
                <a16:creationId xmlns:a16="http://schemas.microsoft.com/office/drawing/2014/main" id="{EB9F51BC-0E94-8743-BD4B-C3E816948321}"/>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20" name="Text Placeholder 14">
            <a:extLst>
              <a:ext uri="{FF2B5EF4-FFF2-40B4-BE49-F238E27FC236}">
                <a16:creationId xmlns:a16="http://schemas.microsoft.com/office/drawing/2014/main" id="{637DA1AC-8166-724C-B307-341B74BE4829}"/>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1" name="Text Placeholder 14">
            <a:extLst>
              <a:ext uri="{FF2B5EF4-FFF2-40B4-BE49-F238E27FC236}">
                <a16:creationId xmlns:a16="http://schemas.microsoft.com/office/drawing/2014/main" id="{D3409C8C-E4DA-984E-9069-A2AC2F8F7C85}"/>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2" name="Text Placeholder 14">
            <a:extLst>
              <a:ext uri="{FF2B5EF4-FFF2-40B4-BE49-F238E27FC236}">
                <a16:creationId xmlns:a16="http://schemas.microsoft.com/office/drawing/2014/main" id="{49DC6B78-7419-F746-8BD7-293DFA08828C}"/>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3" name="Text Placeholder 14">
            <a:extLst>
              <a:ext uri="{FF2B5EF4-FFF2-40B4-BE49-F238E27FC236}">
                <a16:creationId xmlns:a16="http://schemas.microsoft.com/office/drawing/2014/main" id="{AB69BE67-F39A-9A45-B9B0-6A3FEAC54A60}"/>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4" name="Text Placeholder 14">
            <a:extLst>
              <a:ext uri="{FF2B5EF4-FFF2-40B4-BE49-F238E27FC236}">
                <a16:creationId xmlns:a16="http://schemas.microsoft.com/office/drawing/2014/main" id="{5A323518-05EF-C14C-BA35-3EE7F9DDCA7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5" name="Text Placeholder 14">
            <a:extLst>
              <a:ext uri="{FF2B5EF4-FFF2-40B4-BE49-F238E27FC236}">
                <a16:creationId xmlns:a16="http://schemas.microsoft.com/office/drawing/2014/main" id="{A0842BBF-CC99-CA44-80F9-A21242B0FAD0}"/>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34397939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ftware Showcase Mobile 2">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6D836FE-A12A-6245-8A2D-E8596152DD84}"/>
              </a:ext>
            </a:extLst>
          </p:cNvPr>
          <p:cNvGrpSpPr/>
          <p:nvPr userDrawn="1"/>
        </p:nvGrpSpPr>
        <p:grpSpPr>
          <a:xfrm>
            <a:off x="2341251" y="-1158704"/>
            <a:ext cx="13447489" cy="7683382"/>
            <a:chOff x="4683111" y="-2317407"/>
            <a:chExt cx="26898480" cy="15366763"/>
          </a:xfrm>
        </p:grpSpPr>
        <p:pic>
          <p:nvPicPr>
            <p:cNvPr id="30" name="Picture 29">
              <a:extLst>
                <a:ext uri="{FF2B5EF4-FFF2-40B4-BE49-F238E27FC236}">
                  <a16:creationId xmlns:a16="http://schemas.microsoft.com/office/drawing/2014/main" id="{04269BC8-CA71-4541-8F93-6833953AF59D}"/>
                </a:ext>
              </a:extLst>
            </p:cNvPr>
            <p:cNvPicPr>
              <a:picLocks noChangeAspect="1"/>
            </p:cNvPicPr>
            <p:nvPr userDrawn="1"/>
          </p:nvPicPr>
          <p:blipFill>
            <a:blip r:embed="rId2">
              <a:alphaModFix amt="3000"/>
            </a:blip>
            <a:stretch>
              <a:fillRect/>
            </a:stretch>
          </p:blipFill>
          <p:spPr>
            <a:xfrm rot="20860560">
              <a:off x="18122531" y="-2317407"/>
              <a:ext cx="11724271" cy="15366763"/>
            </a:xfrm>
            <a:prstGeom prst="rect">
              <a:avLst/>
            </a:prstGeom>
          </p:spPr>
        </p:pic>
        <p:pic>
          <p:nvPicPr>
            <p:cNvPr id="31" name="Picture 30">
              <a:extLst>
                <a:ext uri="{FF2B5EF4-FFF2-40B4-BE49-F238E27FC236}">
                  <a16:creationId xmlns:a16="http://schemas.microsoft.com/office/drawing/2014/main" id="{ECEBBE7D-B461-3F4B-B191-3ED083C54BB9}"/>
                </a:ext>
              </a:extLst>
            </p:cNvPr>
            <p:cNvPicPr>
              <a:picLocks noChangeAspect="1"/>
            </p:cNvPicPr>
            <p:nvPr userDrawn="1"/>
          </p:nvPicPr>
          <p:blipFill>
            <a:blip r:embed="rId3">
              <a:alphaModFix amt="3000"/>
            </a:blip>
            <a:stretch>
              <a:fillRect/>
            </a:stretch>
          </p:blipFill>
          <p:spPr>
            <a:xfrm rot="965134">
              <a:off x="4683111" y="142001"/>
              <a:ext cx="26898480" cy="9851544"/>
            </a:xfrm>
            <a:prstGeom prst="rect">
              <a:avLst/>
            </a:prstGeom>
          </p:spPr>
        </p:pic>
      </p:grpSp>
      <p:sp>
        <p:nvSpPr>
          <p:cNvPr id="16" name="Text Placeholder 14">
            <a:extLst>
              <a:ext uri="{FF2B5EF4-FFF2-40B4-BE49-F238E27FC236}">
                <a16:creationId xmlns:a16="http://schemas.microsoft.com/office/drawing/2014/main" id="{24D496F7-BD16-194E-993D-4CA627B5B359}"/>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id="{E0A9BD30-0E8B-2042-8FC0-05A1F5891850}"/>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21" name="Text Placeholder 14">
            <a:extLst>
              <a:ext uri="{FF2B5EF4-FFF2-40B4-BE49-F238E27FC236}">
                <a16:creationId xmlns:a16="http://schemas.microsoft.com/office/drawing/2014/main" id="{2A9BF7E5-C4EF-0F40-B313-463DEADC221E}"/>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id="{4A6CC175-273B-B941-87ED-AF4B859E01F2}"/>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id="{27E17C8D-D1D0-5248-BD60-0ACE8717FC4A}"/>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id="{84E2C01C-F0CC-9A4B-8732-7E21E64BED0A}"/>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pic>
        <p:nvPicPr>
          <p:cNvPr id="20" name="Picture 19">
            <a:extLst>
              <a:ext uri="{FF2B5EF4-FFF2-40B4-BE49-F238E27FC236}">
                <a16:creationId xmlns:a16="http://schemas.microsoft.com/office/drawing/2014/main" id="{65B930B0-37CE-1D4F-BAB1-8A35A58DC6B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968123" y="1574593"/>
            <a:ext cx="2591730" cy="4639801"/>
          </a:xfrm>
          <a:prstGeom prst="rect">
            <a:avLst/>
          </a:prstGeom>
        </p:spPr>
      </p:pic>
      <p:sp>
        <p:nvSpPr>
          <p:cNvPr id="27" name="Picture Placeholder 7">
            <a:extLst>
              <a:ext uri="{FF2B5EF4-FFF2-40B4-BE49-F238E27FC236}">
                <a16:creationId xmlns:a16="http://schemas.microsoft.com/office/drawing/2014/main" id="{4DD356D2-D96E-5E4D-88FC-6D853F0DCEBA}"/>
              </a:ext>
            </a:extLst>
          </p:cNvPr>
          <p:cNvSpPr>
            <a:spLocks noGrp="1"/>
          </p:cNvSpPr>
          <p:nvPr>
            <p:ph type="pic" sz="quarter" idx="11" hasCustomPrompt="1"/>
          </p:nvPr>
        </p:nvSpPr>
        <p:spPr>
          <a:xfrm>
            <a:off x="7290878"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28" name="Picture Placeholder 7">
            <a:extLst>
              <a:ext uri="{FF2B5EF4-FFF2-40B4-BE49-F238E27FC236}">
                <a16:creationId xmlns:a16="http://schemas.microsoft.com/office/drawing/2014/main" id="{E7BC3F39-EC1F-ED4C-8CA8-91A38E1417BE}"/>
              </a:ext>
            </a:extLst>
          </p:cNvPr>
          <p:cNvSpPr>
            <a:spLocks noGrp="1"/>
          </p:cNvSpPr>
          <p:nvPr>
            <p:ph type="pic" sz="quarter" idx="18" hasCustomPrompt="1"/>
          </p:nvPr>
        </p:nvSpPr>
        <p:spPr>
          <a:xfrm>
            <a:off x="8398313" y="2108786"/>
            <a:ext cx="1977862" cy="3519430"/>
          </a:xfrm>
          <a:prstGeom prst="rect">
            <a:avLst/>
          </a:prstGeom>
        </p:spPr>
        <p:txBody>
          <a:bodyPr anchor="ctr"/>
          <a:lstStyle>
            <a:lvl1pPr marL="0" indent="0" algn="ctr">
              <a:buNone/>
              <a:defRPr sz="1500"/>
            </a:lvl1pPr>
          </a:lstStyle>
          <a:p>
            <a:r>
              <a:rPr lang="en-US" dirty="0"/>
              <a:t>Click to add screenshot</a:t>
            </a:r>
          </a:p>
        </p:txBody>
      </p:sp>
    </p:spTree>
    <p:extLst>
      <p:ext uri="{BB962C8B-B14F-4D97-AF65-F5344CB8AC3E}">
        <p14:creationId xmlns:p14="http://schemas.microsoft.com/office/powerpoint/2010/main" val="175028292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rdware Showcas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sp>
        <p:nvSpPr>
          <p:cNvPr id="21" name="Picture Placeholder 7">
            <a:extLst>
              <a:ext uri="{FF2B5EF4-FFF2-40B4-BE49-F238E27FC236}">
                <a16:creationId xmlns:a16="http://schemas.microsoft.com/office/drawing/2014/main" id="{193FC9A8-DAC2-E44A-BD60-2E429FB474D6}"/>
              </a:ext>
            </a:extLst>
          </p:cNvPr>
          <p:cNvSpPr>
            <a:spLocks noGrp="1"/>
          </p:cNvSpPr>
          <p:nvPr>
            <p:ph type="pic" sz="quarter" idx="10" hasCustomPrompt="1"/>
          </p:nvPr>
        </p:nvSpPr>
        <p:spPr>
          <a:xfrm>
            <a:off x="7161713" y="400050"/>
            <a:ext cx="3827800" cy="2465070"/>
          </a:xfrm>
          <a:prstGeom prst="rect">
            <a:avLst/>
          </a:prstGeom>
        </p:spPr>
        <p:txBody>
          <a:bodyPr anchor="ctr"/>
          <a:lstStyle>
            <a:lvl1pPr marL="0" indent="0" algn="ctr">
              <a:buNone/>
              <a:defRPr sz="1500"/>
            </a:lvl1pPr>
          </a:lstStyle>
          <a:p>
            <a:r>
              <a:rPr lang="en-US" dirty="0"/>
              <a:t>Click to add image of product/hardware (resize and crop accordingly)</a:t>
            </a:r>
          </a:p>
        </p:txBody>
      </p:sp>
      <p:sp>
        <p:nvSpPr>
          <p:cNvPr id="32" name="Text Placeholder 6">
            <a:extLst>
              <a:ext uri="{FF2B5EF4-FFF2-40B4-BE49-F238E27FC236}">
                <a16:creationId xmlns:a16="http://schemas.microsoft.com/office/drawing/2014/main" id="{2DA6F4BD-5B28-504E-BF81-F8D154CDE6E7}"/>
              </a:ext>
            </a:extLst>
          </p:cNvPr>
          <p:cNvSpPr>
            <a:spLocks noGrp="1"/>
          </p:cNvSpPr>
          <p:nvPr>
            <p:ph type="body" sz="quarter" idx="18" hasCustomPrompt="1"/>
          </p:nvPr>
        </p:nvSpPr>
        <p:spPr>
          <a:xfrm>
            <a:off x="381745" y="1514488"/>
            <a:ext cx="5531376" cy="1350631"/>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34" name="Title 1">
            <a:extLst>
              <a:ext uri="{FF2B5EF4-FFF2-40B4-BE49-F238E27FC236}">
                <a16:creationId xmlns:a16="http://schemas.microsoft.com/office/drawing/2014/main" id="{940548BF-5AB1-264B-8885-F8CF89D330BF}"/>
              </a:ext>
            </a:extLst>
          </p:cNvPr>
          <p:cNvSpPr>
            <a:spLocks noGrp="1"/>
          </p:cNvSpPr>
          <p:nvPr>
            <p:ph type="title" hasCustomPrompt="1"/>
          </p:nvPr>
        </p:nvSpPr>
        <p:spPr>
          <a:xfrm>
            <a:off x="381744" y="400050"/>
            <a:ext cx="553137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sp>
        <p:nvSpPr>
          <p:cNvPr id="13" name="Text Placeholder 14">
            <a:extLst>
              <a:ext uri="{FF2B5EF4-FFF2-40B4-BE49-F238E27FC236}">
                <a16:creationId xmlns:a16="http://schemas.microsoft.com/office/drawing/2014/main" id="{19864519-0E60-5C40-8EBC-4B2B7D8519B7}"/>
              </a:ext>
            </a:extLst>
          </p:cNvPr>
          <p:cNvSpPr>
            <a:spLocks noGrp="1"/>
          </p:cNvSpPr>
          <p:nvPr>
            <p:ph type="body" sz="quarter" idx="19" hasCustomPrompt="1"/>
          </p:nvPr>
        </p:nvSpPr>
        <p:spPr>
          <a:xfrm>
            <a:off x="381744"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4" name="Text Placeholder 14">
            <a:extLst>
              <a:ext uri="{FF2B5EF4-FFF2-40B4-BE49-F238E27FC236}">
                <a16:creationId xmlns:a16="http://schemas.microsoft.com/office/drawing/2014/main" id="{E5304780-F871-B046-BC6D-590A39831F20}"/>
              </a:ext>
            </a:extLst>
          </p:cNvPr>
          <p:cNvSpPr>
            <a:spLocks noGrp="1"/>
          </p:cNvSpPr>
          <p:nvPr>
            <p:ph type="body" sz="quarter" idx="20"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15" name="Text Placeholder 14">
            <a:extLst>
              <a:ext uri="{FF2B5EF4-FFF2-40B4-BE49-F238E27FC236}">
                <a16:creationId xmlns:a16="http://schemas.microsoft.com/office/drawing/2014/main" id="{8B29934E-2D62-1240-9167-6C93B0C4B04B}"/>
              </a:ext>
            </a:extLst>
          </p:cNvPr>
          <p:cNvSpPr>
            <a:spLocks noGrp="1"/>
          </p:cNvSpPr>
          <p:nvPr>
            <p:ph type="body" sz="quarter" idx="21" hasCustomPrompt="1"/>
          </p:nvPr>
        </p:nvSpPr>
        <p:spPr>
          <a:xfrm>
            <a:off x="8535317"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16" name="Text Placeholder 14">
            <a:extLst>
              <a:ext uri="{FF2B5EF4-FFF2-40B4-BE49-F238E27FC236}">
                <a16:creationId xmlns:a16="http://schemas.microsoft.com/office/drawing/2014/main" id="{1270D5C0-C5B8-B446-869F-3FEFDAA813EF}"/>
              </a:ext>
            </a:extLst>
          </p:cNvPr>
          <p:cNvSpPr>
            <a:spLocks noGrp="1"/>
          </p:cNvSpPr>
          <p:nvPr>
            <p:ph type="body" sz="quarter" idx="22"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17" name="Text Placeholder 14">
            <a:extLst>
              <a:ext uri="{FF2B5EF4-FFF2-40B4-BE49-F238E27FC236}">
                <a16:creationId xmlns:a16="http://schemas.microsoft.com/office/drawing/2014/main" id="{5A256B15-6539-954A-B0A4-8BFD0D685AF7}"/>
              </a:ext>
            </a:extLst>
          </p:cNvPr>
          <p:cNvSpPr>
            <a:spLocks noGrp="1"/>
          </p:cNvSpPr>
          <p:nvPr>
            <p:ph type="body" sz="quarter" idx="23" hasCustomPrompt="1"/>
          </p:nvPr>
        </p:nvSpPr>
        <p:spPr>
          <a:xfrm>
            <a:off x="4458531"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18" name="Text Placeholder 14">
            <a:extLst>
              <a:ext uri="{FF2B5EF4-FFF2-40B4-BE49-F238E27FC236}">
                <a16:creationId xmlns:a16="http://schemas.microsoft.com/office/drawing/2014/main" id="{1F77BB75-CB10-E14A-BD7D-DD0B465D6612}"/>
              </a:ext>
            </a:extLst>
          </p:cNvPr>
          <p:cNvSpPr>
            <a:spLocks noGrp="1"/>
          </p:cNvSpPr>
          <p:nvPr>
            <p:ph type="body" sz="quarter" idx="24"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Tree>
    <p:extLst>
      <p:ext uri="{BB962C8B-B14F-4D97-AF65-F5344CB8AC3E}">
        <p14:creationId xmlns:p14="http://schemas.microsoft.com/office/powerpoint/2010/main" val="233313572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ardware Showcas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24D496F7-BD16-194E-993D-4CA627B5B359}"/>
              </a:ext>
            </a:extLst>
          </p:cNvPr>
          <p:cNvSpPr>
            <a:spLocks noGrp="1"/>
          </p:cNvSpPr>
          <p:nvPr>
            <p:ph type="body" sz="quarter" idx="12" hasCustomPrompt="1"/>
          </p:nvPr>
        </p:nvSpPr>
        <p:spPr>
          <a:xfrm>
            <a:off x="5942764" y="76634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8" name="Text Placeholder 14">
            <a:extLst>
              <a:ext uri="{FF2B5EF4-FFF2-40B4-BE49-F238E27FC236}">
                <a16:creationId xmlns:a16="http://schemas.microsoft.com/office/drawing/2014/main" id="{E0A9BD30-0E8B-2042-8FC0-05A1F5891850}"/>
              </a:ext>
            </a:extLst>
          </p:cNvPr>
          <p:cNvSpPr>
            <a:spLocks noGrp="1"/>
          </p:cNvSpPr>
          <p:nvPr>
            <p:ph type="body" sz="quarter" idx="13" hasCustomPrompt="1"/>
          </p:nvPr>
        </p:nvSpPr>
        <p:spPr>
          <a:xfrm>
            <a:off x="5942764" y="1357742"/>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2A9BF7E5-C4EF-0F40-B313-463DEADC221E}"/>
              </a:ext>
            </a:extLst>
          </p:cNvPr>
          <p:cNvSpPr>
            <a:spLocks noGrp="1"/>
          </p:cNvSpPr>
          <p:nvPr>
            <p:ph type="body" sz="quarter" idx="14" hasCustomPrompt="1"/>
          </p:nvPr>
        </p:nvSpPr>
        <p:spPr>
          <a:xfrm>
            <a:off x="5942764" y="249989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22" name="Text Placeholder 14">
            <a:extLst>
              <a:ext uri="{FF2B5EF4-FFF2-40B4-BE49-F238E27FC236}">
                <a16:creationId xmlns:a16="http://schemas.microsoft.com/office/drawing/2014/main" id="{4A6CC175-273B-B941-87ED-AF4B859E01F2}"/>
              </a:ext>
            </a:extLst>
          </p:cNvPr>
          <p:cNvSpPr>
            <a:spLocks noGrp="1"/>
          </p:cNvSpPr>
          <p:nvPr>
            <p:ph type="body" sz="quarter" idx="15" hasCustomPrompt="1"/>
          </p:nvPr>
        </p:nvSpPr>
        <p:spPr>
          <a:xfrm>
            <a:off x="5942764" y="3091292"/>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
        <p:nvSpPr>
          <p:cNvPr id="23" name="Text Placeholder 14">
            <a:extLst>
              <a:ext uri="{FF2B5EF4-FFF2-40B4-BE49-F238E27FC236}">
                <a16:creationId xmlns:a16="http://schemas.microsoft.com/office/drawing/2014/main" id="{27E17C8D-D1D0-5248-BD60-0ACE8717FC4A}"/>
              </a:ext>
            </a:extLst>
          </p:cNvPr>
          <p:cNvSpPr>
            <a:spLocks noGrp="1"/>
          </p:cNvSpPr>
          <p:nvPr>
            <p:ph type="body" sz="quarter" idx="16" hasCustomPrompt="1"/>
          </p:nvPr>
        </p:nvSpPr>
        <p:spPr>
          <a:xfrm>
            <a:off x="5942764" y="4038303"/>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24" name="Text Placeholder 14">
            <a:extLst>
              <a:ext uri="{FF2B5EF4-FFF2-40B4-BE49-F238E27FC236}">
                <a16:creationId xmlns:a16="http://schemas.microsoft.com/office/drawing/2014/main" id="{84E2C01C-F0CC-9A4B-8732-7E21E64BED0A}"/>
              </a:ext>
            </a:extLst>
          </p:cNvPr>
          <p:cNvSpPr>
            <a:spLocks noGrp="1"/>
          </p:cNvSpPr>
          <p:nvPr>
            <p:ph type="body" sz="quarter" idx="17" hasCustomPrompt="1"/>
          </p:nvPr>
        </p:nvSpPr>
        <p:spPr>
          <a:xfrm>
            <a:off x="5942764" y="4629700"/>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25" name="Picture Placeholder 7">
            <a:extLst>
              <a:ext uri="{FF2B5EF4-FFF2-40B4-BE49-F238E27FC236}">
                <a16:creationId xmlns:a16="http://schemas.microsoft.com/office/drawing/2014/main" id="{3D7ACE4E-76FE-1144-8C53-403896439F00}"/>
              </a:ext>
            </a:extLst>
          </p:cNvPr>
          <p:cNvSpPr>
            <a:spLocks noGrp="1"/>
          </p:cNvSpPr>
          <p:nvPr>
            <p:ph type="pic" sz="quarter" idx="10" hasCustomPrompt="1"/>
          </p:nvPr>
        </p:nvSpPr>
        <p:spPr>
          <a:xfrm>
            <a:off x="567480" y="400049"/>
            <a:ext cx="4649287" cy="2994101"/>
          </a:xfrm>
          <a:prstGeom prst="rect">
            <a:avLst/>
          </a:prstGeom>
        </p:spPr>
        <p:txBody>
          <a:bodyPr anchor="ctr"/>
          <a:lstStyle>
            <a:lvl1pPr marL="0" indent="0" algn="ctr">
              <a:buNone/>
              <a:defRPr sz="1500"/>
            </a:lvl1pPr>
          </a:lstStyle>
          <a:p>
            <a:r>
              <a:rPr lang="en-US" dirty="0"/>
              <a:t>Click to add image of product/hardware</a:t>
            </a:r>
            <a:br>
              <a:rPr lang="en-US" dirty="0"/>
            </a:br>
            <a:r>
              <a:rPr lang="en-US" dirty="0"/>
              <a:t>(resize and crop accordingly)</a:t>
            </a:r>
          </a:p>
        </p:txBody>
      </p:sp>
      <p:sp>
        <p:nvSpPr>
          <p:cNvPr id="26" name="Text Placeholder 6">
            <a:extLst>
              <a:ext uri="{FF2B5EF4-FFF2-40B4-BE49-F238E27FC236}">
                <a16:creationId xmlns:a16="http://schemas.microsoft.com/office/drawing/2014/main" id="{455230B3-221C-1E4C-BC2B-E8E08B46F605}"/>
              </a:ext>
            </a:extLst>
          </p:cNvPr>
          <p:cNvSpPr>
            <a:spLocks noGrp="1"/>
          </p:cNvSpPr>
          <p:nvPr>
            <p:ph type="body" sz="quarter" idx="18" hasCustomPrompt="1"/>
          </p:nvPr>
        </p:nvSpPr>
        <p:spPr>
          <a:xfrm>
            <a:off x="567481" y="4675163"/>
            <a:ext cx="4649286" cy="1123445"/>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27" name="Title 1">
            <a:extLst>
              <a:ext uri="{FF2B5EF4-FFF2-40B4-BE49-F238E27FC236}">
                <a16:creationId xmlns:a16="http://schemas.microsoft.com/office/drawing/2014/main" id="{C251D9FA-8996-BA49-BB6F-5030BD94736F}"/>
              </a:ext>
            </a:extLst>
          </p:cNvPr>
          <p:cNvSpPr>
            <a:spLocks noGrp="1"/>
          </p:cNvSpPr>
          <p:nvPr>
            <p:ph type="title" hasCustomPrompt="1"/>
          </p:nvPr>
        </p:nvSpPr>
        <p:spPr>
          <a:xfrm>
            <a:off x="567480" y="3560725"/>
            <a:ext cx="464928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cxnSp>
        <p:nvCxnSpPr>
          <p:cNvPr id="11" name="Straight Connector 10">
            <a:extLst>
              <a:ext uri="{FF2B5EF4-FFF2-40B4-BE49-F238E27FC236}">
                <a16:creationId xmlns:a16="http://schemas.microsoft.com/office/drawing/2014/main" id="{ACCEA2C4-5FE2-F34F-980C-705C9CB4DCD9}"/>
              </a:ext>
            </a:extLst>
          </p:cNvPr>
          <p:cNvCxnSpPr>
            <a:cxnSpLocks/>
          </p:cNvCxnSpPr>
          <p:nvPr userDrawn="1"/>
        </p:nvCxnSpPr>
        <p:spPr bwMode="auto">
          <a:xfrm>
            <a:off x="5605916" y="400050"/>
            <a:ext cx="0" cy="5398558"/>
          </a:xfrm>
          <a:prstGeom prst="line">
            <a:avLst/>
          </a:prstGeom>
          <a:noFill/>
          <a:ln w="25400" cap="rnd"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94006779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d to Orang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260637588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d to Orang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361969381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d to Orange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55339985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1C6705-8D76-1C46-AC34-7F86734CC8C7}"/>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bg1"/>
                </a:solidFill>
              </a:rPr>
              <a:t>Agenda</a:t>
            </a:r>
          </a:p>
        </p:txBody>
      </p:sp>
      <p:sp>
        <p:nvSpPr>
          <p:cNvPr id="20" name="Text Placeholder 6">
            <a:extLst>
              <a:ext uri="{FF2B5EF4-FFF2-40B4-BE49-F238E27FC236}">
                <a16:creationId xmlns:a16="http://schemas.microsoft.com/office/drawing/2014/main" id="{47F2BBBE-1C6D-E84D-9747-D95BA8FEEB29}"/>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5CFDC872-5889-304E-901E-C53412AD9CF5}"/>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6">
            <a:extLst>
              <a:ext uri="{FF2B5EF4-FFF2-40B4-BE49-F238E27FC236}">
                <a16:creationId xmlns:a16="http://schemas.microsoft.com/office/drawing/2014/main" id="{400BB870-1ABF-E746-AA6A-6602B2CD5F47}"/>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9" name="Text Placeholder 6">
            <a:extLst>
              <a:ext uri="{FF2B5EF4-FFF2-40B4-BE49-F238E27FC236}">
                <a16:creationId xmlns:a16="http://schemas.microsoft.com/office/drawing/2014/main" id="{7DEA1251-24F7-4C4A-8350-1AF74BDF0C8B}"/>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2" name="Text Placeholder 6">
            <a:extLst>
              <a:ext uri="{FF2B5EF4-FFF2-40B4-BE49-F238E27FC236}">
                <a16:creationId xmlns:a16="http://schemas.microsoft.com/office/drawing/2014/main" id="{78A61015-D914-044B-AC62-132B3CE8D22C}"/>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3" name="Text Placeholder 6">
            <a:extLst>
              <a:ext uri="{FF2B5EF4-FFF2-40B4-BE49-F238E27FC236}">
                <a16:creationId xmlns:a16="http://schemas.microsoft.com/office/drawing/2014/main" id="{CA35940D-7E38-BC42-918B-D9B132F659A2}"/>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4" name="Text Placeholder 6">
            <a:extLst>
              <a:ext uri="{FF2B5EF4-FFF2-40B4-BE49-F238E27FC236}">
                <a16:creationId xmlns:a16="http://schemas.microsoft.com/office/drawing/2014/main" id="{E64230CD-FC9B-3D41-BA70-CCCBDCABC691}"/>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5" name="Text Placeholder 6">
            <a:extLst>
              <a:ext uri="{FF2B5EF4-FFF2-40B4-BE49-F238E27FC236}">
                <a16:creationId xmlns:a16="http://schemas.microsoft.com/office/drawing/2014/main" id="{3217A669-BCC5-0441-8235-A6C5A58B5971}"/>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6" name="Text Placeholder 2">
            <a:extLst>
              <a:ext uri="{FF2B5EF4-FFF2-40B4-BE49-F238E27FC236}">
                <a16:creationId xmlns:a16="http://schemas.microsoft.com/office/drawing/2014/main" id="{3D0FB2F5-916F-2C49-A612-38C1F129EFEE}"/>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37" name="Text Placeholder 2">
            <a:extLst>
              <a:ext uri="{FF2B5EF4-FFF2-40B4-BE49-F238E27FC236}">
                <a16:creationId xmlns:a16="http://schemas.microsoft.com/office/drawing/2014/main" id="{B699D0DA-CA7E-AA4D-8B62-647A476EF21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8" name="Text Placeholder 2">
            <a:extLst>
              <a:ext uri="{FF2B5EF4-FFF2-40B4-BE49-F238E27FC236}">
                <a16:creationId xmlns:a16="http://schemas.microsoft.com/office/drawing/2014/main" id="{B0EA4CA1-13AC-214D-A61E-A31D340DC6AA}"/>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9" name="Text Placeholder 2">
            <a:extLst>
              <a:ext uri="{FF2B5EF4-FFF2-40B4-BE49-F238E27FC236}">
                <a16:creationId xmlns:a16="http://schemas.microsoft.com/office/drawing/2014/main" id="{345839CC-56AD-FB48-B065-A01A6A8571B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40" name="Text Placeholder 2">
            <a:extLst>
              <a:ext uri="{FF2B5EF4-FFF2-40B4-BE49-F238E27FC236}">
                <a16:creationId xmlns:a16="http://schemas.microsoft.com/office/drawing/2014/main" id="{F4871D73-E10F-5643-A0F9-619C7ABEF7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41" name="Text Placeholder 2">
            <a:extLst>
              <a:ext uri="{FF2B5EF4-FFF2-40B4-BE49-F238E27FC236}">
                <a16:creationId xmlns:a16="http://schemas.microsoft.com/office/drawing/2014/main" id="{63FC560B-1E33-3C45-9357-002FB9FE93BA}"/>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42" name="Text Placeholder 2">
            <a:extLst>
              <a:ext uri="{FF2B5EF4-FFF2-40B4-BE49-F238E27FC236}">
                <a16:creationId xmlns:a16="http://schemas.microsoft.com/office/drawing/2014/main" id="{01A9637F-E26E-3645-8FED-7D489448F18B}"/>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43" name="Text Placeholder 2">
            <a:extLst>
              <a:ext uri="{FF2B5EF4-FFF2-40B4-BE49-F238E27FC236}">
                <a16:creationId xmlns:a16="http://schemas.microsoft.com/office/drawing/2014/main" id="{DA15B26B-05ED-CA44-BF7F-0CF47A13C06A}"/>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199347902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d to Blu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31332244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d to Blu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96708056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d to Blue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315919586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d to Garnet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29082639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d to Garnet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04061457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d to Garnet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406581345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d to Oran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7123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d to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4202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d to Garnet Background">
    <p:bg>
      <p:bgPr>
        <a:blipFill dpi="0" rotWithShape="1">
          <a:blip r:embed="rId2" cstate="print">
            <a:lum/>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91947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y Background 1">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5832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22AFD2B9-8029-9F4C-82C2-AE174E8F6AC9}"/>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09345635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y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57317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Option 1">
    <p:bg>
      <p:bgPr>
        <a:solidFill>
          <a:schemeClr val="bg1"/>
        </a:solidFill>
        <a:effectLst/>
      </p:bgPr>
    </p:bg>
    <p:spTree>
      <p:nvGrpSpPr>
        <p:cNvPr id="1" name=""/>
        <p:cNvGrpSpPr/>
        <p:nvPr/>
      </p:nvGrpSpPr>
      <p:grpSpPr>
        <a:xfrm>
          <a:off x="0" y="0"/>
          <a:ext cx="0" cy="0"/>
          <a:chOff x="0" y="0"/>
          <a:chExt cx="0" cy="0"/>
        </a:xfrm>
      </p:grpSpPr>
      <p:sp>
        <p:nvSpPr>
          <p:cNvPr id="10" name="Text Box 16">
            <a:extLst>
              <a:ext uri="{FF2B5EF4-FFF2-40B4-BE49-F238E27FC236}">
                <a16:creationId xmlns:a16="http://schemas.microsoft.com/office/drawing/2014/main" id="{0661A078-64C5-E643-8659-EDACAB6D5C95}"/>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tx1"/>
                </a:solidFill>
                <a:latin typeface="+mj-lt"/>
                <a:cs typeface="Arial"/>
              </a:rPr>
              <a:t>www.rockwellautomation.com</a:t>
            </a:r>
            <a:endParaRPr lang="en-US" sz="1333" b="0" i="0" spc="20" baseline="0" dirty="0">
              <a:solidFill>
                <a:schemeClr val="tx1"/>
              </a:solidFill>
              <a:latin typeface="+mj-lt"/>
              <a:cs typeface="Arial"/>
            </a:endParaRPr>
          </a:p>
        </p:txBody>
      </p:sp>
      <p:pic>
        <p:nvPicPr>
          <p:cNvPr id="11" name="Picture 10">
            <a:hlinkClick r:id="rId2"/>
            <a:extLst>
              <a:ext uri="{FF2B5EF4-FFF2-40B4-BE49-F238E27FC236}">
                <a16:creationId xmlns:a16="http://schemas.microsoft.com/office/drawing/2014/main" id="{83AF69D2-F106-1F46-B193-0AD79B69B9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3009" y="5525900"/>
            <a:ext cx="226849" cy="226849"/>
          </a:xfrm>
          <a:prstGeom prst="rect">
            <a:avLst/>
          </a:prstGeom>
        </p:spPr>
      </p:pic>
      <p:pic>
        <p:nvPicPr>
          <p:cNvPr id="12" name="Picture 11">
            <a:hlinkClick r:id="rId4"/>
            <a:extLst>
              <a:ext uri="{FF2B5EF4-FFF2-40B4-BE49-F238E27FC236}">
                <a16:creationId xmlns:a16="http://schemas.microsoft.com/office/drawing/2014/main" id="{8FFCF065-7E61-D14D-A6F6-F9F7FC7867F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987984" y="5525900"/>
            <a:ext cx="226849" cy="226849"/>
          </a:xfrm>
          <a:prstGeom prst="rect">
            <a:avLst/>
          </a:prstGeom>
        </p:spPr>
      </p:pic>
      <p:pic>
        <p:nvPicPr>
          <p:cNvPr id="16" name="Picture 15">
            <a:hlinkClick r:id="rId6"/>
            <a:extLst>
              <a:ext uri="{FF2B5EF4-FFF2-40B4-BE49-F238E27FC236}">
                <a16:creationId xmlns:a16="http://schemas.microsoft.com/office/drawing/2014/main" id="{F8AAB54B-6297-9D4A-8319-9297410F7A5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262960" y="5525900"/>
            <a:ext cx="226849" cy="226849"/>
          </a:xfrm>
          <a:prstGeom prst="rect">
            <a:avLst/>
          </a:prstGeom>
        </p:spPr>
      </p:pic>
      <p:pic>
        <p:nvPicPr>
          <p:cNvPr id="23" name="Picture 22">
            <a:hlinkClick r:id="rId8"/>
            <a:extLst>
              <a:ext uri="{FF2B5EF4-FFF2-40B4-BE49-F238E27FC236}">
                <a16:creationId xmlns:a16="http://schemas.microsoft.com/office/drawing/2014/main" id="{8F580DB3-E8FA-DA47-8EB1-C1CF3DC9CFBC}"/>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537935" y="5525900"/>
            <a:ext cx="226849" cy="226849"/>
          </a:xfrm>
          <a:prstGeom prst="rect">
            <a:avLst/>
          </a:prstGeom>
        </p:spPr>
      </p:pic>
      <p:pic>
        <p:nvPicPr>
          <p:cNvPr id="24" name="Picture 23">
            <a:hlinkClick r:id="rId10"/>
            <a:extLst>
              <a:ext uri="{FF2B5EF4-FFF2-40B4-BE49-F238E27FC236}">
                <a16:creationId xmlns:a16="http://schemas.microsoft.com/office/drawing/2014/main" id="{1B500159-97C8-5B40-8A04-4A9908AFB4A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812910" y="5525900"/>
            <a:ext cx="226849" cy="226849"/>
          </a:xfrm>
          <a:prstGeom prst="rect">
            <a:avLst/>
          </a:prstGeom>
        </p:spPr>
      </p:pic>
      <p:pic>
        <p:nvPicPr>
          <p:cNvPr id="25" name="Picture 24">
            <a:hlinkClick r:id="rId12"/>
            <a:extLst>
              <a:ext uri="{FF2B5EF4-FFF2-40B4-BE49-F238E27FC236}">
                <a16:creationId xmlns:a16="http://schemas.microsoft.com/office/drawing/2014/main" id="{AB6EDC26-2E92-C341-8BE3-6063C00A248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087882" y="5525900"/>
            <a:ext cx="226849" cy="226849"/>
          </a:xfrm>
          <a:prstGeom prst="rect">
            <a:avLst/>
          </a:prstGeom>
        </p:spPr>
      </p:pic>
      <p:sp>
        <p:nvSpPr>
          <p:cNvPr id="17" name="Title 17">
            <a:extLst>
              <a:ext uri="{FF2B5EF4-FFF2-40B4-BE49-F238E27FC236}">
                <a16:creationId xmlns:a16="http://schemas.microsoft.com/office/drawing/2014/main" id="{F3A8541F-7CD8-7D4A-A834-BE830B29E741}"/>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tx1"/>
                </a:solidFill>
              </a:defRPr>
            </a:lvl1pPr>
          </a:lstStyle>
          <a:p>
            <a:r>
              <a:rPr lang="en-US" dirty="0"/>
              <a:t>Thank you</a:t>
            </a:r>
          </a:p>
        </p:txBody>
      </p:sp>
      <p:cxnSp>
        <p:nvCxnSpPr>
          <p:cNvPr id="18" name="Straight Connector 17">
            <a:extLst>
              <a:ext uri="{FF2B5EF4-FFF2-40B4-BE49-F238E27FC236}">
                <a16:creationId xmlns:a16="http://schemas.microsoft.com/office/drawing/2014/main" id="{8FE4A251-429E-194B-B2F3-26D9F2A3A9A5}"/>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23CBE8AA-764A-8F40-B80B-8BEDE2D6AFAF}"/>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15" name="Picture 14">
            <a:extLst>
              <a:ext uri="{FF2B5EF4-FFF2-40B4-BE49-F238E27FC236}">
                <a16:creationId xmlns:a16="http://schemas.microsoft.com/office/drawing/2014/main" id="{1BE566FE-745C-B142-9E15-E5A9D88E8D93}"/>
              </a:ext>
            </a:extLst>
          </p:cNvPr>
          <p:cNvPicPr>
            <a:picLocks noChangeAspect="1"/>
          </p:cNvPicPr>
          <p:nvPr userDrawn="1"/>
        </p:nvPicPr>
        <p:blipFill>
          <a:blip r:embed="rId14"/>
          <a:stretch>
            <a:fillRect/>
          </a:stretch>
        </p:blipFill>
        <p:spPr>
          <a:xfrm>
            <a:off x="8187789" y="4469067"/>
            <a:ext cx="3375275" cy="1191894"/>
          </a:xfrm>
          <a:prstGeom prst="rect">
            <a:avLst/>
          </a:prstGeom>
        </p:spPr>
      </p:pic>
    </p:spTree>
    <p:extLst>
      <p:ext uri="{BB962C8B-B14F-4D97-AF65-F5344CB8AC3E}">
        <p14:creationId xmlns:p14="http://schemas.microsoft.com/office/powerpoint/2010/main" val="71367274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a:hlinkClick r:id="rId3"/>
            <a:extLst>
              <a:ext uri="{FF2B5EF4-FFF2-40B4-BE49-F238E27FC236}">
                <a16:creationId xmlns:a16="http://schemas.microsoft.com/office/drawing/2014/main" id="{B868133B-13DD-214A-AD18-02DA53BDD38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3012" y="5520625"/>
            <a:ext cx="226819" cy="226849"/>
          </a:xfrm>
          <a:prstGeom prst="rect">
            <a:avLst/>
          </a:prstGeom>
        </p:spPr>
      </p:pic>
      <p:pic>
        <p:nvPicPr>
          <p:cNvPr id="24" name="Picture 23">
            <a:hlinkClick r:id="rId5"/>
            <a:extLst>
              <a:ext uri="{FF2B5EF4-FFF2-40B4-BE49-F238E27FC236}">
                <a16:creationId xmlns:a16="http://schemas.microsoft.com/office/drawing/2014/main" id="{42BFD076-58D8-B34B-BEAC-68943EC5C11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87992" y="5520625"/>
            <a:ext cx="226819" cy="226849"/>
          </a:xfrm>
          <a:prstGeom prst="rect">
            <a:avLst/>
          </a:prstGeom>
        </p:spPr>
      </p:pic>
      <p:pic>
        <p:nvPicPr>
          <p:cNvPr id="26" name="Picture 25">
            <a:hlinkClick r:id="rId7"/>
            <a:extLst>
              <a:ext uri="{FF2B5EF4-FFF2-40B4-BE49-F238E27FC236}">
                <a16:creationId xmlns:a16="http://schemas.microsoft.com/office/drawing/2014/main" id="{70279D4B-A755-2644-A63A-6CBF92D4F2BB}"/>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262972" y="5520625"/>
            <a:ext cx="226819" cy="226849"/>
          </a:xfrm>
          <a:prstGeom prst="rect">
            <a:avLst/>
          </a:prstGeom>
        </p:spPr>
      </p:pic>
      <p:pic>
        <p:nvPicPr>
          <p:cNvPr id="27" name="Picture 26">
            <a:hlinkClick r:id="rId9"/>
            <a:extLst>
              <a:ext uri="{FF2B5EF4-FFF2-40B4-BE49-F238E27FC236}">
                <a16:creationId xmlns:a16="http://schemas.microsoft.com/office/drawing/2014/main" id="{1415A083-F9A7-0D4E-9647-6DE1A808BB25}"/>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537952" y="5520625"/>
            <a:ext cx="226819" cy="226849"/>
          </a:xfrm>
          <a:prstGeom prst="rect">
            <a:avLst/>
          </a:prstGeom>
        </p:spPr>
      </p:pic>
      <p:pic>
        <p:nvPicPr>
          <p:cNvPr id="28" name="Picture 27">
            <a:hlinkClick r:id="rId11"/>
            <a:extLst>
              <a:ext uri="{FF2B5EF4-FFF2-40B4-BE49-F238E27FC236}">
                <a16:creationId xmlns:a16="http://schemas.microsoft.com/office/drawing/2014/main" id="{69E99D9A-E9AB-8A4E-985C-C41F07036EF9}"/>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12932" y="5520625"/>
            <a:ext cx="226819" cy="226849"/>
          </a:xfrm>
          <a:prstGeom prst="rect">
            <a:avLst/>
          </a:prstGeom>
        </p:spPr>
      </p:pic>
      <p:pic>
        <p:nvPicPr>
          <p:cNvPr id="29" name="Picture 28">
            <a:hlinkClick r:id="rId13"/>
            <a:extLst>
              <a:ext uri="{FF2B5EF4-FFF2-40B4-BE49-F238E27FC236}">
                <a16:creationId xmlns:a16="http://schemas.microsoft.com/office/drawing/2014/main" id="{8918C54F-336A-BF42-A221-BB414EAB95E2}"/>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87912" y="5520625"/>
            <a:ext cx="226819" cy="226849"/>
          </a:xfrm>
          <a:prstGeom prst="rect">
            <a:avLst/>
          </a:prstGeom>
        </p:spPr>
      </p:pic>
      <p:cxnSp>
        <p:nvCxnSpPr>
          <p:cNvPr id="15" name="Straight Connector 14">
            <a:extLst>
              <a:ext uri="{FF2B5EF4-FFF2-40B4-BE49-F238E27FC236}">
                <a16:creationId xmlns:a16="http://schemas.microsoft.com/office/drawing/2014/main" id="{1CC2B33D-DEC1-3845-8CAD-3F24FCB00EAA}"/>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0" name="Title 17">
            <a:extLst>
              <a:ext uri="{FF2B5EF4-FFF2-40B4-BE49-F238E27FC236}">
                <a16:creationId xmlns:a16="http://schemas.microsoft.com/office/drawing/2014/main" id="{4DCA60B5-1C79-6342-A570-762A33A00B91}"/>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30" name="Text Box 16">
            <a:extLst>
              <a:ext uri="{FF2B5EF4-FFF2-40B4-BE49-F238E27FC236}">
                <a16:creationId xmlns:a16="http://schemas.microsoft.com/office/drawing/2014/main" id="{7DBC9524-50A3-9846-B742-0344C80C5F9B}"/>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pic>
        <p:nvPicPr>
          <p:cNvPr id="12" name="Picture 11">
            <a:extLst>
              <a:ext uri="{FF2B5EF4-FFF2-40B4-BE49-F238E27FC236}">
                <a16:creationId xmlns:a16="http://schemas.microsoft.com/office/drawing/2014/main" id="{BD82AA4C-41E6-774A-8D44-25E7E3A19DFB}"/>
              </a:ext>
            </a:extLst>
          </p:cNvPr>
          <p:cNvPicPr>
            <a:picLocks noChangeAspect="1"/>
          </p:cNvPicPr>
          <p:nvPr userDrawn="1"/>
        </p:nvPicPr>
        <p:blipFill>
          <a:blip r:embed="rId15"/>
          <a:stretch>
            <a:fillRect/>
          </a:stretch>
        </p:blipFill>
        <p:spPr>
          <a:xfrm>
            <a:off x="8187789" y="4469067"/>
            <a:ext cx="3375275" cy="1191893"/>
          </a:xfrm>
          <a:prstGeom prst="rect">
            <a:avLst/>
          </a:prstGeom>
        </p:spPr>
      </p:pic>
    </p:spTree>
    <p:extLst>
      <p:ext uri="{BB962C8B-B14F-4D97-AF65-F5344CB8AC3E}">
        <p14:creationId xmlns:p14="http://schemas.microsoft.com/office/powerpoint/2010/main" val="233602746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443EDC28-B646-EC4F-BFB2-A7371928B929}"/>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8" name="Title 17">
            <a:extLst>
              <a:ext uri="{FF2B5EF4-FFF2-40B4-BE49-F238E27FC236}">
                <a16:creationId xmlns:a16="http://schemas.microsoft.com/office/drawing/2014/main" id="{67396C54-95EB-5342-82ED-1F70AE98F8BE}"/>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34" name="Text Box 16">
            <a:extLst>
              <a:ext uri="{FF2B5EF4-FFF2-40B4-BE49-F238E27FC236}">
                <a16:creationId xmlns:a16="http://schemas.microsoft.com/office/drawing/2014/main" id="{5D9820F4-D834-794C-AF6C-AB0D54BAF43C}"/>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pic>
        <p:nvPicPr>
          <p:cNvPr id="35" name="Picture 34">
            <a:hlinkClick r:id="rId3"/>
            <a:extLst>
              <a:ext uri="{FF2B5EF4-FFF2-40B4-BE49-F238E27FC236}">
                <a16:creationId xmlns:a16="http://schemas.microsoft.com/office/drawing/2014/main" id="{0E7BD1F3-11E1-C34B-811F-D4066B5838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3012" y="5520625"/>
            <a:ext cx="226819" cy="226849"/>
          </a:xfrm>
          <a:prstGeom prst="rect">
            <a:avLst/>
          </a:prstGeom>
        </p:spPr>
      </p:pic>
      <p:pic>
        <p:nvPicPr>
          <p:cNvPr id="36" name="Picture 35">
            <a:hlinkClick r:id="rId5"/>
            <a:extLst>
              <a:ext uri="{FF2B5EF4-FFF2-40B4-BE49-F238E27FC236}">
                <a16:creationId xmlns:a16="http://schemas.microsoft.com/office/drawing/2014/main" id="{90961F99-77D0-8347-B0BA-390350A6BBE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87992" y="5520625"/>
            <a:ext cx="226819" cy="226849"/>
          </a:xfrm>
          <a:prstGeom prst="rect">
            <a:avLst/>
          </a:prstGeom>
        </p:spPr>
      </p:pic>
      <p:pic>
        <p:nvPicPr>
          <p:cNvPr id="37" name="Picture 36">
            <a:hlinkClick r:id="rId7"/>
            <a:extLst>
              <a:ext uri="{FF2B5EF4-FFF2-40B4-BE49-F238E27FC236}">
                <a16:creationId xmlns:a16="http://schemas.microsoft.com/office/drawing/2014/main" id="{29900D5A-E4CA-A54B-B2DE-10272D8527F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262972" y="5520625"/>
            <a:ext cx="226819" cy="226849"/>
          </a:xfrm>
          <a:prstGeom prst="rect">
            <a:avLst/>
          </a:prstGeom>
        </p:spPr>
      </p:pic>
      <p:pic>
        <p:nvPicPr>
          <p:cNvPr id="38" name="Picture 37">
            <a:hlinkClick r:id="rId9"/>
            <a:extLst>
              <a:ext uri="{FF2B5EF4-FFF2-40B4-BE49-F238E27FC236}">
                <a16:creationId xmlns:a16="http://schemas.microsoft.com/office/drawing/2014/main" id="{A960C51A-C9F7-0F4C-983E-D82AFD109F2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537952" y="5520625"/>
            <a:ext cx="226819" cy="226849"/>
          </a:xfrm>
          <a:prstGeom prst="rect">
            <a:avLst/>
          </a:prstGeom>
        </p:spPr>
      </p:pic>
      <p:pic>
        <p:nvPicPr>
          <p:cNvPr id="39" name="Picture 38">
            <a:hlinkClick r:id="rId11"/>
            <a:extLst>
              <a:ext uri="{FF2B5EF4-FFF2-40B4-BE49-F238E27FC236}">
                <a16:creationId xmlns:a16="http://schemas.microsoft.com/office/drawing/2014/main" id="{F803E1AE-8E0B-1F45-99E3-D9AE0E869071}"/>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12932" y="5520625"/>
            <a:ext cx="226819" cy="226849"/>
          </a:xfrm>
          <a:prstGeom prst="rect">
            <a:avLst/>
          </a:prstGeom>
        </p:spPr>
      </p:pic>
      <p:pic>
        <p:nvPicPr>
          <p:cNvPr id="40" name="Picture 39">
            <a:hlinkClick r:id="rId13"/>
            <a:extLst>
              <a:ext uri="{FF2B5EF4-FFF2-40B4-BE49-F238E27FC236}">
                <a16:creationId xmlns:a16="http://schemas.microsoft.com/office/drawing/2014/main" id="{F517A53B-48FF-CE40-A420-3BEB1C49F1A8}"/>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87912" y="5520625"/>
            <a:ext cx="226819" cy="226849"/>
          </a:xfrm>
          <a:prstGeom prst="rect">
            <a:avLst/>
          </a:prstGeom>
        </p:spPr>
      </p:pic>
      <p:pic>
        <p:nvPicPr>
          <p:cNvPr id="12" name="Picture 11">
            <a:extLst>
              <a:ext uri="{FF2B5EF4-FFF2-40B4-BE49-F238E27FC236}">
                <a16:creationId xmlns:a16="http://schemas.microsoft.com/office/drawing/2014/main" id="{18DC7CD6-CB26-624B-A580-D6795BEEC255}"/>
              </a:ext>
            </a:extLst>
          </p:cNvPr>
          <p:cNvPicPr>
            <a:picLocks noChangeAspect="1"/>
          </p:cNvPicPr>
          <p:nvPr userDrawn="1"/>
        </p:nvPicPr>
        <p:blipFill>
          <a:blip r:embed="rId15"/>
          <a:stretch>
            <a:fillRect/>
          </a:stretch>
        </p:blipFill>
        <p:spPr>
          <a:xfrm>
            <a:off x="8187789" y="4469067"/>
            <a:ext cx="3375275" cy="1191893"/>
          </a:xfrm>
          <a:prstGeom prst="rect">
            <a:avLst/>
          </a:prstGeom>
        </p:spPr>
      </p:pic>
    </p:spTree>
    <p:extLst>
      <p:ext uri="{BB962C8B-B14F-4D97-AF65-F5344CB8AC3E}">
        <p14:creationId xmlns:p14="http://schemas.microsoft.com/office/powerpoint/2010/main" val="215807753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ECE992DE-66C7-7048-AD35-D486379B7FDC}"/>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5DED7CC8-ADD9-3944-B570-711B2B87086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73B9581E-70FC-444A-B4C5-856FFF797835}"/>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72874308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6" name="Text Placeholder 3">
            <a:extLst>
              <a:ext uri="{FF2B5EF4-FFF2-40B4-BE49-F238E27FC236}">
                <a16:creationId xmlns:a16="http://schemas.microsoft.com/office/drawing/2014/main" id="{BBF087D9-A80B-DF42-9349-9F6FAB8C966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60595124-6FB7-2947-97DE-095C617F59E0}"/>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85974170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image" Target="../media/image6.png"/><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image" Target="../media/image15.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16.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6.png"/><Relationship Id="rId5" Type="http://schemas.openxmlformats.org/officeDocument/2006/relationships/slideLayout" Target="../slideLayouts/slideLayout41.xml"/><Relationship Id="rId10" Type="http://schemas.openxmlformats.org/officeDocument/2006/relationships/image" Target="../media/image5.png"/><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theme" Target="../theme/theme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50BC4B0-9641-6246-9976-509176792B2B}"/>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3887110837"/>
      </p:ext>
    </p:extLst>
  </p:cSld>
  <p:clrMap bg1="lt1" tx1="dk1" bg2="lt2" tx2="dk2" accent1="accent1" accent2="accent2" accent3="accent3" accent4="accent4" accent5="accent5" accent6="accent6" hlink="hlink" folHlink="folHlink"/>
  <p:sldLayoutIdLst>
    <p:sldLayoutId id="2147483970" r:id="rId1"/>
    <p:sldLayoutId id="2147483919" r:id="rId2"/>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23AD1-52DF-0B4F-9B30-2CBF8A092E2A}"/>
              </a:ext>
            </a:extLst>
          </p:cNvPr>
          <p:cNvPicPr>
            <a:picLocks noChangeAspect="1"/>
          </p:cNvPicPr>
          <p:nvPr userDrawn="1"/>
        </p:nvPicPr>
        <p:blipFill rotWithShape="1">
          <a:blip r:embed="rId20"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4" name="Picture 3">
            <a:extLst>
              <a:ext uri="{FF2B5EF4-FFF2-40B4-BE49-F238E27FC236}">
                <a16:creationId xmlns:a16="http://schemas.microsoft.com/office/drawing/2014/main" id="{153D59C5-CE39-B646-A19E-D4441B9BA352}"/>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196473" y="6416128"/>
            <a:ext cx="1280160" cy="296474"/>
          </a:xfrm>
          <a:prstGeom prst="rect">
            <a:avLst/>
          </a:prstGeom>
        </p:spPr>
      </p:pic>
      <p:sp>
        <p:nvSpPr>
          <p:cNvPr id="5" name="Rectangle 4">
            <a:extLst>
              <a:ext uri="{FF2B5EF4-FFF2-40B4-BE49-F238E27FC236}">
                <a16:creationId xmlns:a16="http://schemas.microsoft.com/office/drawing/2014/main" id="{6CD08CC1-AC11-8C4E-B595-A8E41BCF7D64}"/>
              </a:ext>
            </a:extLst>
          </p:cNvPr>
          <p:cNvSpPr>
            <a:spLocks noChangeArrowheads="1"/>
          </p:cNvSpPr>
          <p:nvPr userDrawn="1"/>
        </p:nvSpPr>
        <p:spPr bwMode="auto">
          <a:xfrm>
            <a:off x="3472790" y="6466139"/>
            <a:ext cx="3109550"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©2020 Rockwell Automation, Inc. |  </a:t>
            </a:r>
            <a:r>
              <a:rPr lang="en-US" sz="700" b="0" i="0" kern="1200" dirty="0">
                <a:solidFill>
                  <a:schemeClr val="tx2"/>
                </a:solidFill>
                <a:effectLst/>
                <a:latin typeface="+mj-lt"/>
                <a:ea typeface="+mn-ea"/>
                <a:cs typeface="+mn-cs"/>
              </a:rPr>
              <a:t>#</a:t>
            </a:r>
            <a:r>
              <a:rPr lang="en-US" sz="700" b="0" i="0" kern="1200" dirty="0" err="1">
                <a:solidFill>
                  <a:schemeClr val="tx2"/>
                </a:solidFill>
                <a:effectLst/>
                <a:latin typeface="+mj-lt"/>
                <a:ea typeface="+mn-ea"/>
                <a:cs typeface="+mn-cs"/>
              </a:rPr>
              <a:t>ROKLive</a:t>
            </a:r>
            <a:r>
              <a:rPr lang="en-US" sz="700" b="0" i="0" kern="1200" dirty="0">
                <a:solidFill>
                  <a:schemeClr val="tx2"/>
                </a:solidFill>
                <a:effectLst/>
                <a:latin typeface="+mj-lt"/>
                <a:ea typeface="+mn-ea"/>
                <a:cs typeface="+mn-cs"/>
              </a:rPr>
              <a:t>  |</a:t>
            </a:r>
            <a:r>
              <a:rPr lang="en-US" sz="700" kern="0" spc="27" dirty="0">
                <a:solidFill>
                  <a:schemeClr val="tx2"/>
                </a:solidFill>
                <a:latin typeface="+mj-lt"/>
                <a:ea typeface="Arial Unicode MS" charset="0"/>
                <a:cs typeface="Arial" panose="020B0604020202020204" pitchFamily="34" charset="0"/>
              </a:rPr>
              <a:t> </a:t>
            </a:r>
          </a:p>
        </p:txBody>
      </p:sp>
      <p:sp>
        <p:nvSpPr>
          <p:cNvPr id="6" name="Rectangle 5">
            <a:extLst>
              <a:ext uri="{FF2B5EF4-FFF2-40B4-BE49-F238E27FC236}">
                <a16:creationId xmlns:a16="http://schemas.microsoft.com/office/drawing/2014/main" id="{1E1AC9DC-3103-B54E-8108-A1E9A0B65B42}"/>
              </a:ext>
            </a:extLst>
          </p:cNvPr>
          <p:cNvSpPr>
            <a:spLocks noChangeArrowheads="1"/>
          </p:cNvSpPr>
          <p:nvPr userDrawn="1"/>
        </p:nvSpPr>
        <p:spPr bwMode="auto">
          <a:xfrm>
            <a:off x="6309335"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
        <p:nvSpPr>
          <p:cNvPr id="8" name="Title Placeholder 1">
            <a:extLst>
              <a:ext uri="{FF2B5EF4-FFF2-40B4-BE49-F238E27FC236}">
                <a16:creationId xmlns:a16="http://schemas.microsoft.com/office/drawing/2014/main" id="{3DC8961D-1A3D-954E-A5F6-85ED4C3F07AD}"/>
              </a:ext>
            </a:extLst>
          </p:cNvPr>
          <p:cNvSpPr>
            <a:spLocks noGrp="1"/>
          </p:cNvSpPr>
          <p:nvPr userDrawn="1">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2159891949"/>
      </p:ext>
    </p:extLst>
  </p:cSld>
  <p:clrMap bg1="lt1" tx1="dk1" bg2="lt2" tx2="dk2" accent1="accent1" accent2="accent2" accent3="accent3" accent4="accent4" accent5="accent5" accent6="accent6" hlink="hlink" folHlink="folHlink"/>
  <p:sldLayoutIdLst>
    <p:sldLayoutId id="2147483909" r:id="rId1"/>
    <p:sldLayoutId id="2147483911" r:id="rId2"/>
    <p:sldLayoutId id="2147483912" r:id="rId3"/>
    <p:sldLayoutId id="2147483842" r:id="rId4"/>
    <p:sldLayoutId id="2147483892" r:id="rId5"/>
    <p:sldLayoutId id="2147483904" r:id="rId6"/>
    <p:sldLayoutId id="2147483985" r:id="rId7"/>
    <p:sldLayoutId id="2147483929" r:id="rId8"/>
    <p:sldLayoutId id="2147483930" r:id="rId9"/>
    <p:sldLayoutId id="2147483987" r:id="rId10"/>
    <p:sldLayoutId id="2147483986" r:id="rId11"/>
    <p:sldLayoutId id="2147483947" r:id="rId12"/>
    <p:sldLayoutId id="2147483848" r:id="rId13"/>
    <p:sldLayoutId id="2147483928" r:id="rId14"/>
    <p:sldLayoutId id="2147483995" r:id="rId15"/>
    <p:sldLayoutId id="2147483886" r:id="rId16"/>
    <p:sldLayoutId id="2147483996" r:id="rId17"/>
    <p:sldLayoutId id="2147483997" r:id="rId18"/>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DC8961D-1A3D-954E-A5F6-85ED4C3F07AD}"/>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pic>
        <p:nvPicPr>
          <p:cNvPr id="3" name="Picture 2">
            <a:extLst>
              <a:ext uri="{FF2B5EF4-FFF2-40B4-BE49-F238E27FC236}">
                <a16:creationId xmlns:a16="http://schemas.microsoft.com/office/drawing/2014/main" id="{AEC23AD1-52DF-0B4F-9B30-2CBF8A092E2A}"/>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7" name="Picture 6">
            <a:extLst>
              <a:ext uri="{FF2B5EF4-FFF2-40B4-BE49-F238E27FC236}">
                <a16:creationId xmlns:a16="http://schemas.microsoft.com/office/drawing/2014/main" id="{2398BA92-C2E4-054E-B87B-4649EAEDF480}"/>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a:stretch/>
        </p:blipFill>
        <p:spPr>
          <a:xfrm>
            <a:off x="7199118" y="6412899"/>
            <a:ext cx="1280160" cy="299703"/>
          </a:xfrm>
          <a:prstGeom prst="rect">
            <a:avLst/>
          </a:prstGeom>
        </p:spPr>
      </p:pic>
      <p:sp>
        <p:nvSpPr>
          <p:cNvPr id="17" name="Rectangle 16">
            <a:extLst>
              <a:ext uri="{FF2B5EF4-FFF2-40B4-BE49-F238E27FC236}">
                <a16:creationId xmlns:a16="http://schemas.microsoft.com/office/drawing/2014/main" id="{F6634297-9A24-2846-82BF-769525307721}"/>
              </a:ext>
            </a:extLst>
          </p:cNvPr>
          <p:cNvSpPr>
            <a:spLocks noChangeArrowheads="1"/>
          </p:cNvSpPr>
          <p:nvPr userDrawn="1"/>
        </p:nvSpPr>
        <p:spPr bwMode="auto">
          <a:xfrm>
            <a:off x="3479415" y="6466139"/>
            <a:ext cx="310556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n-lt"/>
                <a:ea typeface="Arial Unicode MS" charset="0"/>
                <a:cs typeface="Arial" panose="020B0604020202020204" pitchFamily="34" charset="0"/>
              </a:rPr>
              <a:t>PUBLIC | Copyright ©2019 Rockwell Automation, Inc. |  </a:t>
            </a:r>
            <a:r>
              <a:rPr lang="en-US" sz="700" b="0" i="0" kern="1200" dirty="0">
                <a:solidFill>
                  <a:schemeClr val="bg1"/>
                </a:solidFill>
                <a:effectLst/>
                <a:latin typeface="+mn-lt"/>
                <a:ea typeface="+mn-ea"/>
                <a:cs typeface="+mn-cs"/>
              </a:rPr>
              <a:t>#</a:t>
            </a:r>
            <a:r>
              <a:rPr lang="en-US" sz="700" b="0" i="0" kern="1200" dirty="0" err="1">
                <a:solidFill>
                  <a:schemeClr val="bg1"/>
                </a:solidFill>
                <a:effectLst/>
                <a:latin typeface="+mn-lt"/>
                <a:ea typeface="+mn-ea"/>
                <a:cs typeface="+mn-cs"/>
              </a:rPr>
              <a:t>ROKLive</a:t>
            </a:r>
            <a:r>
              <a:rPr lang="en-US" sz="700" b="0" i="0" kern="1200" dirty="0">
                <a:solidFill>
                  <a:schemeClr val="bg1"/>
                </a:solidFill>
                <a:effectLst/>
                <a:latin typeface="+mn-lt"/>
                <a:ea typeface="+mn-ea"/>
                <a:cs typeface="+mn-cs"/>
              </a:rPr>
              <a:t>  |</a:t>
            </a:r>
            <a:r>
              <a:rPr lang="en-US" sz="700" kern="0" spc="27" dirty="0">
                <a:solidFill>
                  <a:schemeClr val="bg1"/>
                </a:solidFill>
                <a:latin typeface="+mn-lt"/>
                <a:ea typeface="Arial Unicode MS" charset="0"/>
                <a:cs typeface="Arial" panose="020B0604020202020204" pitchFamily="34" charset="0"/>
              </a:rPr>
              <a:t> </a:t>
            </a:r>
          </a:p>
        </p:txBody>
      </p:sp>
      <p:sp>
        <p:nvSpPr>
          <p:cNvPr id="18" name="Rectangle 17">
            <a:extLst>
              <a:ext uri="{FF2B5EF4-FFF2-40B4-BE49-F238E27FC236}">
                <a16:creationId xmlns:a16="http://schemas.microsoft.com/office/drawing/2014/main" id="{6F4ED996-EBB2-D14D-9A07-63E46072245D}"/>
              </a:ext>
            </a:extLst>
          </p:cNvPr>
          <p:cNvSpPr>
            <a:spLocks noChangeArrowheads="1"/>
          </p:cNvSpPr>
          <p:nvPr userDrawn="1"/>
        </p:nvSpPr>
        <p:spPr bwMode="auto">
          <a:xfrm>
            <a:off x="6311980"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386576308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5" r:id="rId3"/>
    <p:sldLayoutId id="2147483956" r:id="rId4"/>
    <p:sldLayoutId id="2147483988" r:id="rId5"/>
    <p:sldLayoutId id="2147483989" r:id="rId6"/>
    <p:sldLayoutId id="2147483990" r:id="rId7"/>
    <p:sldLayoutId id="2147483991" r:id="rId8"/>
    <p:sldLayoutId id="2147483992" r:id="rId9"/>
    <p:sldLayoutId id="2147483993" r:id="rId10"/>
    <p:sldLayoutId id="2147483963" r:id="rId11"/>
    <p:sldLayoutId id="2147483964" r:id="rId12"/>
    <p:sldLayoutId id="2147483965" r:id="rId13"/>
    <p:sldLayoutId id="2147483966" r:id="rId14"/>
    <p:sldLayoutId id="2147483967" r:id="rId15"/>
    <p:sldLayoutId id="2147483969" r:id="rId16"/>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FFE67-6676-4844-8254-96F6719D7346}"/>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8" name="Picture 7">
            <a:extLst>
              <a:ext uri="{FF2B5EF4-FFF2-40B4-BE49-F238E27FC236}">
                <a16:creationId xmlns:a16="http://schemas.microsoft.com/office/drawing/2014/main" id="{1DC03CC1-AB99-E84E-A189-31A7D8217A37}"/>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023475" y="6416128"/>
            <a:ext cx="1280160" cy="296474"/>
          </a:xfrm>
          <a:prstGeom prst="rect">
            <a:avLst/>
          </a:prstGeom>
        </p:spPr>
      </p:pic>
      <p:sp>
        <p:nvSpPr>
          <p:cNvPr id="9" name="Rectangle 8">
            <a:extLst>
              <a:ext uri="{FF2B5EF4-FFF2-40B4-BE49-F238E27FC236}">
                <a16:creationId xmlns:a16="http://schemas.microsoft.com/office/drawing/2014/main" id="{74A3CB7A-D5A9-9F4F-B627-8AC7403AD828}"/>
              </a:ext>
            </a:extLst>
          </p:cNvPr>
          <p:cNvSpPr>
            <a:spLocks noChangeArrowheads="1"/>
          </p:cNvSpPr>
          <p:nvPr userDrawn="1"/>
        </p:nvSpPr>
        <p:spPr bwMode="auto">
          <a:xfrm>
            <a:off x="3301612" y="6466139"/>
            <a:ext cx="310772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©2019 Rockwell Automation, Inc. | </a:t>
            </a:r>
          </a:p>
        </p:txBody>
      </p:sp>
      <p:sp>
        <p:nvSpPr>
          <p:cNvPr id="10" name="Rectangle 9">
            <a:extLst>
              <a:ext uri="{FF2B5EF4-FFF2-40B4-BE49-F238E27FC236}">
                <a16:creationId xmlns:a16="http://schemas.microsoft.com/office/drawing/2014/main" id="{829B6072-D773-DC4D-A98E-593F8552B8C8}"/>
              </a:ext>
            </a:extLst>
          </p:cNvPr>
          <p:cNvSpPr>
            <a:spLocks noChangeArrowheads="1"/>
          </p:cNvSpPr>
          <p:nvPr userDrawn="1"/>
        </p:nvSpPr>
        <p:spPr bwMode="auto">
          <a:xfrm>
            <a:off x="6136337"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221760992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846" r:id="rId3"/>
    <p:sldLayoutId id="2147483932" r:id="rId4"/>
    <p:sldLayoutId id="2147483933" r:id="rId5"/>
    <p:sldLayoutId id="2147483934" r:id="rId6"/>
    <p:sldLayoutId id="2147483935" r:id="rId7"/>
    <p:sldLayoutId id="2147483936" r:id="rId8"/>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28FAC-7E95-394B-93ED-F115850910A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11" name="Picture 10">
            <a:extLst>
              <a:ext uri="{FF2B5EF4-FFF2-40B4-BE49-F238E27FC236}">
                <a16:creationId xmlns:a16="http://schemas.microsoft.com/office/drawing/2014/main" id="{F36239BE-3DE4-A240-B636-54DBCC70F8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12" name="Rectangle 11">
            <a:extLst>
              <a:ext uri="{FF2B5EF4-FFF2-40B4-BE49-F238E27FC236}">
                <a16:creationId xmlns:a16="http://schemas.microsoft.com/office/drawing/2014/main" id="{FB179FCF-AC2E-7C44-A4DE-0E1D2150FAB1}"/>
              </a:ext>
            </a:extLst>
          </p:cNvPr>
          <p:cNvSpPr>
            <a:spLocks noChangeArrowheads="1"/>
          </p:cNvSpPr>
          <p:nvPr userDrawn="1"/>
        </p:nvSpPr>
        <p:spPr bwMode="auto">
          <a:xfrm>
            <a:off x="3301613" y="6466139"/>
            <a:ext cx="311037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13" name="Rectangle 12">
            <a:extLst>
              <a:ext uri="{FF2B5EF4-FFF2-40B4-BE49-F238E27FC236}">
                <a16:creationId xmlns:a16="http://schemas.microsoft.com/office/drawing/2014/main" id="{9DB30F79-13E2-2147-96F1-35F4F2233D3B}"/>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356177180"/>
      </p:ext>
    </p:extLst>
  </p:cSld>
  <p:clrMap bg1="lt1" tx1="dk1" bg2="lt2" tx2="dk2" accent1="accent1" accent2="accent2" accent3="accent3" accent4="accent4" accent5="accent5" accent6="accent6" hlink="hlink" folHlink="folHlink"/>
  <p:sldLayoutIdLst>
    <p:sldLayoutId id="2147483978" r:id="rId1"/>
    <p:sldLayoutId id="2147483973"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71700"/>
      </p:ext>
    </p:extLst>
  </p:cSld>
  <p:clrMap bg1="lt1" tx1="dk1" bg2="lt2" tx2="dk2" accent1="accent1" accent2="accent2" accent3="accent3" accent4="accent4" accent5="accent5" accent6="accent6" hlink="hlink" folHlink="folHlink"/>
  <p:sldLayoutIdLst>
    <p:sldLayoutId id="2147483839" r:id="rId1"/>
    <p:sldLayoutId id="2147483921" r:id="rId2"/>
    <p:sldLayoutId id="2147483922" r:id="rId3"/>
    <p:sldLayoutId id="2147483923" r:id="rId4"/>
    <p:sldLayoutId id="2147483850" r:id="rId5"/>
    <p:sldLayoutId id="2147483851" r:id="rId6"/>
    <p:sldLayoutId id="2147483926" r:id="rId7"/>
    <p:sldLayoutId id="2147483924" r:id="rId8"/>
    <p:sldLayoutId id="2147483925" r:id="rId9"/>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DDA584-360D-3A4B-B9CF-9FDA73E9039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10" name="Picture 9">
            <a:extLst>
              <a:ext uri="{FF2B5EF4-FFF2-40B4-BE49-F238E27FC236}">
                <a16:creationId xmlns:a16="http://schemas.microsoft.com/office/drawing/2014/main" id="{B5DA6839-D48F-5C47-909A-01E406FD53F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023475" y="6416128"/>
            <a:ext cx="1280160" cy="296474"/>
          </a:xfrm>
          <a:prstGeom prst="rect">
            <a:avLst/>
          </a:prstGeom>
        </p:spPr>
      </p:pic>
      <p:sp>
        <p:nvSpPr>
          <p:cNvPr id="11" name="Rectangle 10">
            <a:extLst>
              <a:ext uri="{FF2B5EF4-FFF2-40B4-BE49-F238E27FC236}">
                <a16:creationId xmlns:a16="http://schemas.microsoft.com/office/drawing/2014/main" id="{B7799655-0C25-4E4B-B673-A120FBAF8A8B}"/>
              </a:ext>
            </a:extLst>
          </p:cNvPr>
          <p:cNvSpPr>
            <a:spLocks noChangeArrowheads="1"/>
          </p:cNvSpPr>
          <p:nvPr userDrawn="1"/>
        </p:nvSpPr>
        <p:spPr bwMode="auto">
          <a:xfrm>
            <a:off x="3301612" y="6466139"/>
            <a:ext cx="310772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©2019 Rockwell Automation, Inc. | </a:t>
            </a:r>
          </a:p>
        </p:txBody>
      </p:sp>
      <p:sp>
        <p:nvSpPr>
          <p:cNvPr id="13" name="Rectangle 12">
            <a:extLst>
              <a:ext uri="{FF2B5EF4-FFF2-40B4-BE49-F238E27FC236}">
                <a16:creationId xmlns:a16="http://schemas.microsoft.com/office/drawing/2014/main" id="{2BB47935-E6DF-8E46-8750-14B995EF8897}"/>
              </a:ext>
            </a:extLst>
          </p:cNvPr>
          <p:cNvSpPr>
            <a:spLocks noChangeArrowheads="1"/>
          </p:cNvSpPr>
          <p:nvPr userDrawn="1"/>
        </p:nvSpPr>
        <p:spPr bwMode="auto">
          <a:xfrm>
            <a:off x="6136337"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2141197986"/>
      </p:ext>
    </p:extLst>
  </p:cSld>
  <p:clrMap bg1="lt1" tx1="dk1" bg2="lt2" tx2="dk2" accent1="accent1" accent2="accent2" accent3="accent3" accent4="accent4" accent5="accent5" accent6="accent6" hlink="hlink" folHlink="folHlink"/>
  <p:sldLayoutIdLst>
    <p:sldLayoutId id="2147483940" r:id="rId1"/>
    <p:sldLayoutId id="2147483943" r:id="rId2"/>
    <p:sldLayoutId id="2147483946" r:id="rId3"/>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35600-211E-6848-A859-2636890FDDA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7" name="Picture 6">
            <a:extLst>
              <a:ext uri="{FF2B5EF4-FFF2-40B4-BE49-F238E27FC236}">
                <a16:creationId xmlns:a16="http://schemas.microsoft.com/office/drawing/2014/main" id="{7E68146E-5028-A748-8AC9-E98862541FF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8" name="Rectangle 7">
            <a:extLst>
              <a:ext uri="{FF2B5EF4-FFF2-40B4-BE49-F238E27FC236}">
                <a16:creationId xmlns:a16="http://schemas.microsoft.com/office/drawing/2014/main" id="{8539C476-FA85-DE46-8A75-0B3CA0205A5C}"/>
              </a:ext>
            </a:extLst>
          </p:cNvPr>
          <p:cNvSpPr>
            <a:spLocks noChangeArrowheads="1"/>
          </p:cNvSpPr>
          <p:nvPr userDrawn="1"/>
        </p:nvSpPr>
        <p:spPr bwMode="auto">
          <a:xfrm>
            <a:off x="3301613" y="6466139"/>
            <a:ext cx="311037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12" name="Rectangle 11">
            <a:extLst>
              <a:ext uri="{FF2B5EF4-FFF2-40B4-BE49-F238E27FC236}">
                <a16:creationId xmlns:a16="http://schemas.microsoft.com/office/drawing/2014/main" id="{6BCCB3C7-2C2F-1F45-9CCE-9B37AF4BE4B3}"/>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691229471"/>
      </p:ext>
    </p:extLst>
  </p:cSld>
  <p:clrMap bg1="lt1" tx1="dk1" bg2="lt2" tx2="dk2" accent1="accent1" accent2="accent2" accent3="accent3" accent4="accent4" accent5="accent5" accent6="accent6" hlink="hlink" folHlink="folHlink"/>
  <p:sldLayoutIdLst>
    <p:sldLayoutId id="2147483994" r:id="rId1"/>
    <p:sldLayoutId id="2147483981"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71552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20" r:id="rId3"/>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9.xml"/><Relationship Id="rId4" Type="http://schemas.openxmlformats.org/officeDocument/2006/relationships/image" Target="../media/image86.tiff"/></Relationships>
</file>

<file path=ppt/slides/_rels/slide1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13.wdp"/><Relationship Id="rId18" Type="http://schemas.openxmlformats.org/officeDocument/2006/relationships/image" Target="../media/image73.png"/><Relationship Id="rId3" Type="http://schemas.openxmlformats.org/officeDocument/2006/relationships/image" Target="../media/image62.png"/><Relationship Id="rId21" Type="http://schemas.openxmlformats.org/officeDocument/2006/relationships/image" Target="../media/image76.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2.png"/><Relationship Id="rId2" Type="http://schemas.openxmlformats.org/officeDocument/2006/relationships/notesSlide" Target="../notesSlides/notesSlide1.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8.xml"/><Relationship Id="rId6" Type="http://schemas.openxmlformats.org/officeDocument/2006/relationships/image" Target="../media/image64.png"/><Relationship Id="rId11" Type="http://schemas.openxmlformats.org/officeDocument/2006/relationships/image" Target="../media/image68.png"/><Relationship Id="rId24" Type="http://schemas.openxmlformats.org/officeDocument/2006/relationships/image" Target="../media/image79.png"/><Relationship Id="rId5" Type="http://schemas.openxmlformats.org/officeDocument/2006/relationships/image" Target="../media/image63.png"/><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image" Target="../media/image67.png"/><Relationship Id="rId19" Type="http://schemas.openxmlformats.org/officeDocument/2006/relationships/image" Target="../media/image74.png"/><Relationship Id="rId4" Type="http://schemas.microsoft.com/office/2007/relationships/hdphoto" Target="../media/hdphoto11.wdp"/><Relationship Id="rId9" Type="http://schemas.openxmlformats.org/officeDocument/2006/relationships/image" Target="../media/image66.png"/><Relationship Id="rId14" Type="http://schemas.microsoft.com/office/2007/relationships/hdphoto" Target="../media/hdphoto14.wdp"/><Relationship Id="rId22" Type="http://schemas.openxmlformats.org/officeDocument/2006/relationships/image" Target="../media/image77.png"/></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3448-9872-2042-BF8F-6A1EE25ECD06}"/>
              </a:ext>
            </a:extLst>
          </p:cNvPr>
          <p:cNvSpPr>
            <a:spLocks noGrp="1"/>
          </p:cNvSpPr>
          <p:nvPr>
            <p:ph type="title"/>
          </p:nvPr>
        </p:nvSpPr>
        <p:spPr>
          <a:xfrm>
            <a:off x="809469" y="4281757"/>
            <a:ext cx="6557853" cy="1681473"/>
          </a:xfrm>
        </p:spPr>
        <p:txBody>
          <a:bodyPr/>
          <a:lstStyle/>
          <a:p>
            <a:pPr algn="l"/>
            <a:r>
              <a:rPr lang="en-US" sz="4400" b="1" dirty="0"/>
              <a:t>Security for Thin Client Deployments </a:t>
            </a:r>
          </a:p>
        </p:txBody>
      </p:sp>
      <p:pic>
        <p:nvPicPr>
          <p:cNvPr id="6" name="Picture Placeholder 5">
            <a:extLst>
              <a:ext uri="{FF2B5EF4-FFF2-40B4-BE49-F238E27FC236}">
                <a16:creationId xmlns:a16="http://schemas.microsoft.com/office/drawing/2014/main" id="{10CB6BC7-BA45-42AD-A3BD-AF4546FF3FEB}"/>
              </a:ext>
            </a:extLst>
          </p:cNvPr>
          <p:cNvPicPr>
            <a:picLocks noChangeAspect="1"/>
          </p:cNvPicPr>
          <p:nvPr/>
        </p:nvPicPr>
        <p:blipFill>
          <a:blip r:embed="rId2"/>
          <a:srcRect/>
          <a:stretch/>
        </p:blipFill>
        <p:spPr>
          <a:xfrm>
            <a:off x="-6200" y="0"/>
            <a:ext cx="12198199" cy="322677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pic>
    </p:spTree>
    <p:extLst>
      <p:ext uri="{BB962C8B-B14F-4D97-AF65-F5344CB8AC3E}">
        <p14:creationId xmlns:p14="http://schemas.microsoft.com/office/powerpoint/2010/main" val="52413111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868061" y="1835414"/>
            <a:ext cx="10559048" cy="4199060"/>
          </a:xfrm>
          <a:prstGeom prst="roundRect">
            <a:avLst>
              <a:gd name="adj" fmla="val 9708"/>
            </a:avLst>
          </a:prstGeom>
          <a:solidFill>
            <a:srgbClr val="A6A6A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sp>
        <p:nvSpPr>
          <p:cNvPr id="162" name="Rounded Rectangle 161"/>
          <p:cNvSpPr/>
          <p:nvPr/>
        </p:nvSpPr>
        <p:spPr>
          <a:xfrm>
            <a:off x="4551081" y="1272447"/>
            <a:ext cx="2069852" cy="2098555"/>
          </a:xfrm>
          <a:prstGeom prst="roundRect">
            <a:avLst>
              <a:gd name="adj" fmla="val 9708"/>
            </a:avLst>
          </a:prstGeom>
          <a:solidFill>
            <a:srgbClr val="7F7F7F"/>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sp>
        <p:nvSpPr>
          <p:cNvPr id="42" name="Rounded Rectangle 41"/>
          <p:cNvSpPr/>
          <p:nvPr/>
        </p:nvSpPr>
        <p:spPr>
          <a:xfrm>
            <a:off x="314592" y="1270422"/>
            <a:ext cx="3844821" cy="2349228"/>
          </a:xfrm>
          <a:prstGeom prst="roundRect">
            <a:avLst>
              <a:gd name="adj" fmla="val 9708"/>
            </a:avLst>
          </a:prstGeom>
          <a:solidFill>
            <a:schemeClr val="bg1">
              <a:lumMod val="50000"/>
            </a:schemeClr>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2133" b="1">
              <a:solidFill>
                <a:schemeClr val="bg1"/>
              </a:solidFill>
              <a:latin typeface="Arial" charset="0"/>
            </a:endParaRPr>
          </a:p>
          <a:p>
            <a:pPr algn="ctr">
              <a:lnSpc>
                <a:spcPct val="80000"/>
              </a:lnSpc>
            </a:pPr>
            <a:endParaRPr lang="en-US" sz="1968" cap="all">
              <a:solidFill>
                <a:srgbClr val="FFFFFF"/>
              </a:solidFill>
              <a:sym typeface="DIN Condensed"/>
            </a:endParaRPr>
          </a:p>
        </p:txBody>
      </p:sp>
      <p:sp>
        <p:nvSpPr>
          <p:cNvPr id="44" name="Rounded Rectangle 43"/>
          <p:cNvSpPr/>
          <p:nvPr/>
        </p:nvSpPr>
        <p:spPr>
          <a:xfrm>
            <a:off x="7785348" y="4007602"/>
            <a:ext cx="4181269" cy="2349228"/>
          </a:xfrm>
          <a:prstGeom prst="roundRect">
            <a:avLst>
              <a:gd name="adj" fmla="val 9708"/>
            </a:avLst>
          </a:prstGeom>
          <a:solidFill>
            <a:srgbClr val="7F7F7F"/>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pic>
        <p:nvPicPr>
          <p:cNvPr id="5" name="Picture 4"/>
          <p:cNvPicPr>
            <a:picLocks noChangeAspect="1"/>
          </p:cNvPicPr>
          <p:nvPr/>
        </p:nvPicPr>
        <p:blipFill>
          <a:blip r:embed="rId3"/>
          <a:stretch>
            <a:fillRect/>
          </a:stretch>
        </p:blipFill>
        <p:spPr>
          <a:xfrm>
            <a:off x="4842146" y="1478671"/>
            <a:ext cx="732125" cy="1318399"/>
          </a:xfrm>
          <a:prstGeom prst="rect">
            <a:avLst/>
          </a:prstGeom>
        </p:spPr>
      </p:pic>
      <p:pic>
        <p:nvPicPr>
          <p:cNvPr id="149" name="Picture 148"/>
          <p:cNvPicPr>
            <a:picLocks noChangeAspect="1"/>
          </p:cNvPicPr>
          <p:nvPr/>
        </p:nvPicPr>
        <p:blipFill>
          <a:blip r:embed="rId4"/>
          <a:stretch>
            <a:fillRect/>
          </a:stretch>
        </p:blipFill>
        <p:spPr>
          <a:xfrm>
            <a:off x="774263" y="2261816"/>
            <a:ext cx="1081299" cy="1007400"/>
          </a:xfrm>
          <a:prstGeom prst="rect">
            <a:avLst/>
          </a:prstGeom>
        </p:spPr>
      </p:pic>
      <p:pic>
        <p:nvPicPr>
          <p:cNvPr id="151" name="Picture 150"/>
          <p:cNvPicPr>
            <a:picLocks noChangeAspect="1"/>
          </p:cNvPicPr>
          <p:nvPr/>
        </p:nvPicPr>
        <p:blipFill>
          <a:blip r:embed="rId4"/>
          <a:stretch>
            <a:fillRect/>
          </a:stretch>
        </p:blipFill>
        <p:spPr>
          <a:xfrm>
            <a:off x="7121729" y="2324916"/>
            <a:ext cx="1081299" cy="1007400"/>
          </a:xfrm>
          <a:prstGeom prst="rect">
            <a:avLst/>
          </a:prstGeom>
        </p:spPr>
      </p:pic>
      <p:pic>
        <p:nvPicPr>
          <p:cNvPr id="152" name="Picture 151"/>
          <p:cNvPicPr>
            <a:picLocks noChangeAspect="1"/>
          </p:cNvPicPr>
          <p:nvPr/>
        </p:nvPicPr>
        <p:blipFill>
          <a:blip r:embed="rId4"/>
          <a:stretch>
            <a:fillRect/>
          </a:stretch>
        </p:blipFill>
        <p:spPr>
          <a:xfrm>
            <a:off x="8570701" y="2324916"/>
            <a:ext cx="1081299" cy="1007400"/>
          </a:xfrm>
          <a:prstGeom prst="rect">
            <a:avLst/>
          </a:prstGeom>
        </p:spPr>
      </p:pic>
      <p:pic>
        <p:nvPicPr>
          <p:cNvPr id="153" name="Picture 152"/>
          <p:cNvPicPr>
            <a:picLocks noChangeAspect="1"/>
          </p:cNvPicPr>
          <p:nvPr/>
        </p:nvPicPr>
        <p:blipFill>
          <a:blip r:embed="rId4"/>
          <a:stretch>
            <a:fillRect/>
          </a:stretch>
        </p:blipFill>
        <p:spPr>
          <a:xfrm>
            <a:off x="9902776" y="2324916"/>
            <a:ext cx="1081299" cy="1007400"/>
          </a:xfrm>
          <a:prstGeom prst="rect">
            <a:avLst/>
          </a:prstGeom>
        </p:spPr>
      </p:pic>
      <p:pic>
        <p:nvPicPr>
          <p:cNvPr id="154" name="Picture 153"/>
          <p:cNvPicPr>
            <a:picLocks noChangeAspect="1"/>
          </p:cNvPicPr>
          <p:nvPr/>
        </p:nvPicPr>
        <p:blipFill>
          <a:blip r:embed="rId4"/>
          <a:stretch>
            <a:fillRect/>
          </a:stretch>
        </p:blipFill>
        <p:spPr>
          <a:xfrm>
            <a:off x="1931775" y="4209092"/>
            <a:ext cx="1081299" cy="1007400"/>
          </a:xfrm>
          <a:prstGeom prst="rect">
            <a:avLst/>
          </a:prstGeom>
        </p:spPr>
      </p:pic>
      <p:pic>
        <p:nvPicPr>
          <p:cNvPr id="156" name="Picture 155"/>
          <p:cNvPicPr>
            <a:picLocks noChangeAspect="1"/>
          </p:cNvPicPr>
          <p:nvPr/>
        </p:nvPicPr>
        <p:blipFill>
          <a:blip r:embed="rId4"/>
          <a:stretch>
            <a:fillRect/>
          </a:stretch>
        </p:blipFill>
        <p:spPr>
          <a:xfrm>
            <a:off x="3948059" y="4209092"/>
            <a:ext cx="1081299" cy="1007400"/>
          </a:xfrm>
          <a:prstGeom prst="rect">
            <a:avLst/>
          </a:prstGeom>
        </p:spPr>
      </p:pic>
      <p:pic>
        <p:nvPicPr>
          <p:cNvPr id="157" name="Picture 156"/>
          <p:cNvPicPr>
            <a:picLocks noChangeAspect="1"/>
          </p:cNvPicPr>
          <p:nvPr/>
        </p:nvPicPr>
        <p:blipFill>
          <a:blip r:embed="rId4"/>
          <a:stretch>
            <a:fillRect/>
          </a:stretch>
        </p:blipFill>
        <p:spPr>
          <a:xfrm>
            <a:off x="5857157" y="4209092"/>
            <a:ext cx="1081299" cy="1007400"/>
          </a:xfrm>
          <a:prstGeom prst="rect">
            <a:avLst/>
          </a:prstGeom>
        </p:spPr>
      </p:pic>
      <p:pic>
        <p:nvPicPr>
          <p:cNvPr id="158" name="Picture 157"/>
          <p:cNvPicPr>
            <a:picLocks noChangeAspect="1"/>
          </p:cNvPicPr>
          <p:nvPr/>
        </p:nvPicPr>
        <p:blipFill>
          <a:blip r:embed="rId4"/>
          <a:stretch>
            <a:fillRect/>
          </a:stretch>
        </p:blipFill>
        <p:spPr>
          <a:xfrm>
            <a:off x="8469668" y="4531467"/>
            <a:ext cx="1081299" cy="1007400"/>
          </a:xfrm>
          <a:prstGeom prst="rect">
            <a:avLst/>
          </a:prstGeom>
        </p:spPr>
      </p:pic>
      <p:pic>
        <p:nvPicPr>
          <p:cNvPr id="159" name="Picture 158"/>
          <p:cNvPicPr>
            <a:picLocks noChangeAspect="1"/>
          </p:cNvPicPr>
          <p:nvPr/>
        </p:nvPicPr>
        <p:blipFill>
          <a:blip r:embed="rId4"/>
          <a:stretch>
            <a:fillRect/>
          </a:stretch>
        </p:blipFill>
        <p:spPr>
          <a:xfrm>
            <a:off x="10350529" y="4531467"/>
            <a:ext cx="1081299" cy="1007400"/>
          </a:xfrm>
          <a:prstGeom prst="rect">
            <a:avLst/>
          </a:prstGeom>
        </p:spPr>
      </p:pic>
      <p:pic>
        <p:nvPicPr>
          <p:cNvPr id="160" name="Picture 159"/>
          <p:cNvPicPr>
            <a:picLocks noChangeAspect="1"/>
          </p:cNvPicPr>
          <p:nvPr/>
        </p:nvPicPr>
        <p:blipFill>
          <a:blip r:embed="rId4"/>
          <a:stretch>
            <a:fillRect/>
          </a:stretch>
        </p:blipFill>
        <p:spPr>
          <a:xfrm>
            <a:off x="2690088" y="2250204"/>
            <a:ext cx="1081299" cy="1007400"/>
          </a:xfrm>
          <a:prstGeom prst="rect">
            <a:avLst/>
          </a:prstGeom>
        </p:spPr>
      </p:pic>
      <p:pic>
        <p:nvPicPr>
          <p:cNvPr id="161" name="Picture 160"/>
          <p:cNvPicPr>
            <a:picLocks noChangeAspect="1"/>
          </p:cNvPicPr>
          <p:nvPr/>
        </p:nvPicPr>
        <p:blipFill>
          <a:blip r:embed="rId3"/>
          <a:stretch>
            <a:fillRect/>
          </a:stretch>
        </p:blipFill>
        <p:spPr>
          <a:xfrm>
            <a:off x="5669800" y="1478671"/>
            <a:ext cx="732125" cy="1318399"/>
          </a:xfrm>
          <a:prstGeom prst="rect">
            <a:avLst/>
          </a:prstGeom>
        </p:spPr>
      </p:pic>
      <p:sp>
        <p:nvSpPr>
          <p:cNvPr id="163" name="TextBox 162"/>
          <p:cNvSpPr txBox="1"/>
          <p:nvPr/>
        </p:nvSpPr>
        <p:spPr>
          <a:xfrm>
            <a:off x="4551081" y="2866273"/>
            <a:ext cx="2069852"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Server Room</a:t>
            </a:r>
          </a:p>
        </p:txBody>
      </p:sp>
      <p:grpSp>
        <p:nvGrpSpPr>
          <p:cNvPr id="164" name="Group 163"/>
          <p:cNvGrpSpPr/>
          <p:nvPr/>
        </p:nvGrpSpPr>
        <p:grpSpPr>
          <a:xfrm>
            <a:off x="2328672" y="1687121"/>
            <a:ext cx="1694896" cy="1709364"/>
            <a:chOff x="439966" y="1656586"/>
            <a:chExt cx="1271172" cy="1282023"/>
          </a:xfrm>
        </p:grpSpPr>
        <p:sp>
          <p:nvSpPr>
            <p:cNvPr id="165" name="Oval 164"/>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67" name="Oval 166"/>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68" name="Oval 167"/>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69" name="Oval 168"/>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66" name="Oval 165"/>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70" name="Group 169"/>
          <p:cNvGrpSpPr/>
          <p:nvPr/>
        </p:nvGrpSpPr>
        <p:grpSpPr>
          <a:xfrm>
            <a:off x="6888480" y="1908049"/>
            <a:ext cx="1694896" cy="1709364"/>
            <a:chOff x="439966" y="1656586"/>
            <a:chExt cx="1271172" cy="1282023"/>
          </a:xfrm>
        </p:grpSpPr>
        <p:sp>
          <p:nvSpPr>
            <p:cNvPr id="171" name="Oval 170"/>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73" name="Oval 172"/>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74" name="Oval 173"/>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75" name="Oval 174"/>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72" name="Oval 171"/>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76" name="Group 175"/>
          <p:cNvGrpSpPr/>
          <p:nvPr/>
        </p:nvGrpSpPr>
        <p:grpSpPr>
          <a:xfrm>
            <a:off x="8412480" y="1908049"/>
            <a:ext cx="1694896" cy="1709364"/>
            <a:chOff x="439966" y="1656586"/>
            <a:chExt cx="1271172" cy="1282023"/>
          </a:xfrm>
        </p:grpSpPr>
        <p:sp>
          <p:nvSpPr>
            <p:cNvPr id="177" name="Oval 176"/>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79" name="Oval 178"/>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80" name="Oval 179"/>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81" name="Oval 180"/>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78" name="Oval 177"/>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82" name="Group 181"/>
          <p:cNvGrpSpPr/>
          <p:nvPr/>
        </p:nvGrpSpPr>
        <p:grpSpPr>
          <a:xfrm>
            <a:off x="9680448" y="1908049"/>
            <a:ext cx="1694896" cy="1709364"/>
            <a:chOff x="439966" y="1656586"/>
            <a:chExt cx="1271172" cy="1282023"/>
          </a:xfrm>
        </p:grpSpPr>
        <p:sp>
          <p:nvSpPr>
            <p:cNvPr id="183" name="Oval 182"/>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85" name="Oval 184"/>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86" name="Oval 185"/>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87" name="Oval 186"/>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84" name="Oval 183"/>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88" name="Group 187"/>
          <p:cNvGrpSpPr/>
          <p:nvPr/>
        </p:nvGrpSpPr>
        <p:grpSpPr>
          <a:xfrm>
            <a:off x="1621536" y="3736849"/>
            <a:ext cx="1694896" cy="1709364"/>
            <a:chOff x="439966" y="1656586"/>
            <a:chExt cx="1271172" cy="1282023"/>
          </a:xfrm>
        </p:grpSpPr>
        <p:sp>
          <p:nvSpPr>
            <p:cNvPr id="189" name="Oval 188"/>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91" name="Oval 190"/>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92" name="Oval 191"/>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93" name="Oval 192"/>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90" name="Oval 189"/>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94" name="Group 193"/>
          <p:cNvGrpSpPr/>
          <p:nvPr/>
        </p:nvGrpSpPr>
        <p:grpSpPr>
          <a:xfrm>
            <a:off x="3608832" y="3736849"/>
            <a:ext cx="1694896" cy="1709364"/>
            <a:chOff x="439966" y="1656586"/>
            <a:chExt cx="1271172" cy="1282023"/>
          </a:xfrm>
        </p:grpSpPr>
        <p:sp>
          <p:nvSpPr>
            <p:cNvPr id="195" name="Oval 194"/>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97" name="Oval 196"/>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98" name="Oval 197"/>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99" name="Oval 198"/>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96" name="Oval 195"/>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200" name="Group 199"/>
          <p:cNvGrpSpPr/>
          <p:nvPr/>
        </p:nvGrpSpPr>
        <p:grpSpPr>
          <a:xfrm>
            <a:off x="5510784" y="3736849"/>
            <a:ext cx="1694896" cy="1709364"/>
            <a:chOff x="439966" y="1656586"/>
            <a:chExt cx="1271172" cy="1282023"/>
          </a:xfrm>
        </p:grpSpPr>
        <p:sp>
          <p:nvSpPr>
            <p:cNvPr id="201" name="Oval 200"/>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203" name="Oval 202"/>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204" name="Oval 203"/>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205" name="Oval 204"/>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202" name="Oval 201"/>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206" name="Group 205"/>
          <p:cNvGrpSpPr/>
          <p:nvPr/>
        </p:nvGrpSpPr>
        <p:grpSpPr>
          <a:xfrm>
            <a:off x="8132064" y="4163569"/>
            <a:ext cx="1694896" cy="1709364"/>
            <a:chOff x="439966" y="1656586"/>
            <a:chExt cx="1271172" cy="1282023"/>
          </a:xfrm>
        </p:grpSpPr>
        <p:sp>
          <p:nvSpPr>
            <p:cNvPr id="207" name="Oval 206"/>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209" name="Oval 208"/>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210" name="Oval 209"/>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211" name="Oval 210"/>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208" name="Oval 207"/>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212" name="Group 211"/>
          <p:cNvGrpSpPr/>
          <p:nvPr/>
        </p:nvGrpSpPr>
        <p:grpSpPr>
          <a:xfrm>
            <a:off x="10034016" y="4163569"/>
            <a:ext cx="1694896" cy="1709364"/>
            <a:chOff x="439966" y="1656586"/>
            <a:chExt cx="1271172" cy="1282023"/>
          </a:xfrm>
        </p:grpSpPr>
        <p:sp>
          <p:nvSpPr>
            <p:cNvPr id="213" name="Oval 212"/>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215" name="Oval 214"/>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216" name="Oval 215"/>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217" name="Oval 216"/>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214" name="Oval 213"/>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218" name="Group 217"/>
          <p:cNvGrpSpPr/>
          <p:nvPr/>
        </p:nvGrpSpPr>
        <p:grpSpPr>
          <a:xfrm>
            <a:off x="463296" y="1699313"/>
            <a:ext cx="1694896" cy="1709364"/>
            <a:chOff x="439966" y="1656586"/>
            <a:chExt cx="1271172" cy="1282023"/>
          </a:xfrm>
        </p:grpSpPr>
        <p:sp>
          <p:nvSpPr>
            <p:cNvPr id="219" name="Oval 218"/>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221" name="Oval 220"/>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222" name="Oval 221"/>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223" name="Oval 222"/>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220" name="Oval 219"/>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6" name="Group 5"/>
          <p:cNvGrpSpPr/>
          <p:nvPr/>
        </p:nvGrpSpPr>
        <p:grpSpPr>
          <a:xfrm>
            <a:off x="4779264" y="1225296"/>
            <a:ext cx="1694896" cy="1099024"/>
            <a:chOff x="287566" y="1504186"/>
            <a:chExt cx="1271172" cy="824268"/>
          </a:xfrm>
        </p:grpSpPr>
        <p:sp>
          <p:nvSpPr>
            <p:cNvPr id="90" name="Oval 89"/>
            <p:cNvSpPr/>
            <p:nvPr/>
          </p:nvSpPr>
          <p:spPr bwMode="auto">
            <a:xfrm>
              <a:off x="287566" y="17538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93" name="Oval 92"/>
            <p:cNvSpPr/>
            <p:nvPr/>
          </p:nvSpPr>
          <p:spPr bwMode="auto">
            <a:xfrm>
              <a:off x="936226" y="17059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91" name="Oval 90"/>
            <p:cNvSpPr/>
            <p:nvPr/>
          </p:nvSpPr>
          <p:spPr bwMode="auto">
            <a:xfrm>
              <a:off x="628439" y="15041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sp>
        <p:nvSpPr>
          <p:cNvPr id="128" name="TextBox 127"/>
          <p:cNvSpPr txBox="1"/>
          <p:nvPr/>
        </p:nvSpPr>
        <p:spPr>
          <a:xfrm>
            <a:off x="743557" y="1316302"/>
            <a:ext cx="2986892"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Control Room</a:t>
            </a:r>
          </a:p>
        </p:txBody>
      </p:sp>
      <p:sp>
        <p:nvSpPr>
          <p:cNvPr id="129" name="TextBox 128"/>
          <p:cNvSpPr txBox="1"/>
          <p:nvPr/>
        </p:nvSpPr>
        <p:spPr>
          <a:xfrm>
            <a:off x="3498711" y="5586955"/>
            <a:ext cx="1937605"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Plant Floor</a:t>
            </a:r>
          </a:p>
        </p:txBody>
      </p:sp>
      <p:sp>
        <p:nvSpPr>
          <p:cNvPr id="130" name="TextBox 129"/>
          <p:cNvSpPr txBox="1"/>
          <p:nvPr/>
        </p:nvSpPr>
        <p:spPr>
          <a:xfrm>
            <a:off x="7785348" y="5908422"/>
            <a:ext cx="4181269"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Plant Floor Offices</a:t>
            </a:r>
          </a:p>
        </p:txBody>
      </p:sp>
      <p:grpSp>
        <p:nvGrpSpPr>
          <p:cNvPr id="8" name="Group 7"/>
          <p:cNvGrpSpPr/>
          <p:nvPr/>
        </p:nvGrpSpPr>
        <p:grpSpPr>
          <a:xfrm>
            <a:off x="584805" y="2383956"/>
            <a:ext cx="10047073" cy="3232595"/>
            <a:chOff x="438603" y="1902267"/>
            <a:chExt cx="7535305" cy="2424446"/>
          </a:xfrm>
        </p:grpSpPr>
        <p:pic>
          <p:nvPicPr>
            <p:cNvPr id="131" name="Picture 130"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03" y="2349968"/>
              <a:ext cx="351028" cy="283464"/>
            </a:xfrm>
            <a:prstGeom prst="rect">
              <a:avLst/>
            </a:prstGeom>
          </p:spPr>
        </p:pic>
        <p:pic>
          <p:nvPicPr>
            <p:cNvPr id="132" name="Picture 131"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839" y="2347248"/>
              <a:ext cx="351028" cy="283464"/>
            </a:xfrm>
            <a:prstGeom prst="rect">
              <a:avLst/>
            </a:prstGeom>
          </p:spPr>
        </p:pic>
        <p:pic>
          <p:nvPicPr>
            <p:cNvPr id="133" name="Picture 132"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5287" y="2404571"/>
              <a:ext cx="351028" cy="283464"/>
            </a:xfrm>
            <a:prstGeom prst="rect">
              <a:avLst/>
            </a:prstGeom>
          </p:spPr>
        </p:pic>
        <p:pic>
          <p:nvPicPr>
            <p:cNvPr id="134" name="Picture 133"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148" y="2404872"/>
              <a:ext cx="351028" cy="283464"/>
            </a:xfrm>
            <a:prstGeom prst="rect">
              <a:avLst/>
            </a:prstGeom>
          </p:spPr>
        </p:pic>
        <p:pic>
          <p:nvPicPr>
            <p:cNvPr id="135" name="Picture 134"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1735" y="2404872"/>
              <a:ext cx="351028" cy="283464"/>
            </a:xfrm>
            <a:prstGeom prst="rect">
              <a:avLst/>
            </a:prstGeom>
          </p:spPr>
        </p:pic>
        <p:pic>
          <p:nvPicPr>
            <p:cNvPr id="136" name="Picture 135"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104" y="3815403"/>
              <a:ext cx="351028" cy="283464"/>
            </a:xfrm>
            <a:prstGeom prst="rect">
              <a:avLst/>
            </a:prstGeom>
          </p:spPr>
        </p:pic>
        <p:pic>
          <p:nvPicPr>
            <p:cNvPr id="137" name="Picture 136"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8540" y="3815403"/>
              <a:ext cx="351028" cy="283464"/>
            </a:xfrm>
            <a:prstGeom prst="rect">
              <a:avLst/>
            </a:prstGeom>
          </p:spPr>
        </p:pic>
        <p:pic>
          <p:nvPicPr>
            <p:cNvPr id="138" name="Picture 137"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3429" y="3815403"/>
              <a:ext cx="351028" cy="283464"/>
            </a:xfrm>
            <a:prstGeom prst="rect">
              <a:avLst/>
            </a:prstGeom>
          </p:spPr>
        </p:pic>
        <p:pic>
          <p:nvPicPr>
            <p:cNvPr id="139" name="Picture 138"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5569" y="4043249"/>
              <a:ext cx="351028" cy="283464"/>
            </a:xfrm>
            <a:prstGeom prst="rect">
              <a:avLst/>
            </a:prstGeom>
          </p:spPr>
        </p:pic>
        <p:pic>
          <p:nvPicPr>
            <p:cNvPr id="140" name="Picture 139"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2880" y="4043249"/>
              <a:ext cx="351028" cy="283464"/>
            </a:xfrm>
            <a:prstGeom prst="rect">
              <a:avLst/>
            </a:prstGeom>
          </p:spPr>
        </p:pic>
        <p:pic>
          <p:nvPicPr>
            <p:cNvPr id="142" name="Picture 141"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2673" y="1902267"/>
              <a:ext cx="351028" cy="283464"/>
            </a:xfrm>
            <a:prstGeom prst="rect">
              <a:avLst/>
            </a:prstGeom>
          </p:spPr>
        </p:pic>
        <p:pic>
          <p:nvPicPr>
            <p:cNvPr id="143" name="Picture 142" descr="ThinManager_logo_soli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943" y="1902267"/>
              <a:ext cx="351028" cy="283464"/>
            </a:xfrm>
            <a:prstGeom prst="rect">
              <a:avLst/>
            </a:prstGeom>
          </p:spPr>
        </p:pic>
      </p:grpSp>
      <p:sp>
        <p:nvSpPr>
          <p:cNvPr id="3" name="Text Placeholder 2">
            <a:extLst>
              <a:ext uri="{FF2B5EF4-FFF2-40B4-BE49-F238E27FC236}">
                <a16:creationId xmlns:a16="http://schemas.microsoft.com/office/drawing/2014/main" id="{6E0E66D4-7B58-2749-8E4D-A7BCD89C9E95}"/>
              </a:ext>
            </a:extLst>
          </p:cNvPr>
          <p:cNvSpPr>
            <a:spLocks noGrp="1"/>
          </p:cNvSpPr>
          <p:nvPr>
            <p:ph type="body" sz="quarter" idx="10"/>
          </p:nvPr>
        </p:nvSpPr>
        <p:spPr>
          <a:xfrm>
            <a:off x="381744" y="769531"/>
            <a:ext cx="11428512" cy="299000"/>
          </a:xfrm>
        </p:spPr>
        <p:txBody>
          <a:bodyPr/>
          <a:lstStyle/>
          <a:p>
            <a:r>
              <a:rPr lang="en-US"/>
              <a:t>Replace PCs with Thin Clients and Manage Centrally</a:t>
            </a:r>
          </a:p>
        </p:txBody>
      </p:sp>
      <p:sp>
        <p:nvSpPr>
          <p:cNvPr id="2" name="Title 1">
            <a:extLst>
              <a:ext uri="{FF2B5EF4-FFF2-40B4-BE49-F238E27FC236}">
                <a16:creationId xmlns:a16="http://schemas.microsoft.com/office/drawing/2014/main" id="{B9CB6BD1-9F37-114B-A59A-FAA59BE5624A}"/>
              </a:ext>
            </a:extLst>
          </p:cNvPr>
          <p:cNvSpPr>
            <a:spLocks noGrp="1"/>
          </p:cNvSpPr>
          <p:nvPr>
            <p:ph type="title"/>
          </p:nvPr>
        </p:nvSpPr>
        <p:spPr/>
        <p:txBody>
          <a:bodyPr>
            <a:normAutofit/>
          </a:bodyPr>
          <a:lstStyle/>
          <a:p>
            <a:r>
              <a:rPr lang="en-US" sz="3200"/>
              <a:t>ThinManager Solution</a:t>
            </a:r>
          </a:p>
        </p:txBody>
      </p:sp>
    </p:spTree>
    <p:extLst>
      <p:ext uri="{BB962C8B-B14F-4D97-AF65-F5344CB8AC3E}">
        <p14:creationId xmlns:p14="http://schemas.microsoft.com/office/powerpoint/2010/main" val="2819240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7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8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1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9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8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1CAFE-0087-4F4E-84F1-31603A84E2B9}"/>
              </a:ext>
            </a:extLst>
          </p:cNvPr>
          <p:cNvSpPr>
            <a:spLocks noGrp="1"/>
          </p:cNvSpPr>
          <p:nvPr>
            <p:ph type="body" sz="quarter" idx="10"/>
          </p:nvPr>
        </p:nvSpPr>
        <p:spPr/>
        <p:txBody>
          <a:bodyPr/>
          <a:lstStyle/>
          <a:p>
            <a:pPr lvl="0"/>
            <a:r>
              <a:rPr lang="en-US" dirty="0"/>
              <a:t>Reducing the Attack Surface</a:t>
            </a:r>
          </a:p>
        </p:txBody>
      </p:sp>
      <p:sp>
        <p:nvSpPr>
          <p:cNvPr id="3" name="Title 2">
            <a:extLst>
              <a:ext uri="{FF2B5EF4-FFF2-40B4-BE49-F238E27FC236}">
                <a16:creationId xmlns:a16="http://schemas.microsoft.com/office/drawing/2014/main" id="{5FED9192-B6EA-0A41-BC35-0ECF10697D2A}"/>
              </a:ext>
            </a:extLst>
          </p:cNvPr>
          <p:cNvSpPr>
            <a:spLocks noGrp="1"/>
          </p:cNvSpPr>
          <p:nvPr>
            <p:ph type="title"/>
          </p:nvPr>
        </p:nvSpPr>
        <p:spPr/>
        <p:txBody>
          <a:bodyPr/>
          <a:lstStyle/>
          <a:p>
            <a:r>
              <a:rPr lang="en-US" dirty="0"/>
              <a:t>Enhance and Simplify Security Initiatives</a:t>
            </a:r>
          </a:p>
        </p:txBody>
      </p:sp>
      <p:sp>
        <p:nvSpPr>
          <p:cNvPr id="4" name="Text Placeholder 3">
            <a:extLst>
              <a:ext uri="{FF2B5EF4-FFF2-40B4-BE49-F238E27FC236}">
                <a16:creationId xmlns:a16="http://schemas.microsoft.com/office/drawing/2014/main" id="{9CE2E9C6-2798-164D-B065-372F6EB0A5CD}"/>
              </a:ext>
            </a:extLst>
          </p:cNvPr>
          <p:cNvSpPr>
            <a:spLocks noGrp="1"/>
          </p:cNvSpPr>
          <p:nvPr>
            <p:ph type="body" sz="quarter" idx="14"/>
          </p:nvPr>
        </p:nvSpPr>
        <p:spPr>
          <a:xfrm>
            <a:off x="380998" y="1468144"/>
            <a:ext cx="8239666" cy="3395717"/>
          </a:xfrm>
        </p:spPr>
        <p:txBody>
          <a:bodyPr/>
          <a:lstStyle/>
          <a:p>
            <a:pPr marL="0" indent="0">
              <a:buNone/>
            </a:pPr>
            <a:r>
              <a:rPr lang="en-US" b="1" dirty="0">
                <a:solidFill>
                  <a:schemeClr val="tx1"/>
                </a:solidFill>
              </a:rPr>
              <a:t>Using thin clients with ThinManager</a:t>
            </a:r>
          </a:p>
          <a:p>
            <a:r>
              <a:rPr lang="en-US" dirty="0"/>
              <a:t>The firmware – Extremely lightweight OS with only the necessary processes running</a:t>
            </a:r>
          </a:p>
          <a:p>
            <a:r>
              <a:rPr lang="en-US" dirty="0"/>
              <a:t>Only a means of connecting to content (no local data or storage)</a:t>
            </a:r>
          </a:p>
          <a:p>
            <a:r>
              <a:rPr lang="en-US" dirty="0"/>
              <a:t>USB/CD/DVD/floppy – external devices not enabled by default</a:t>
            </a:r>
          </a:p>
          <a:p>
            <a:pPr marL="0" indent="0">
              <a:buNone/>
            </a:pPr>
            <a:endParaRPr lang="en-US" dirty="0"/>
          </a:p>
        </p:txBody>
      </p:sp>
      <p:sp>
        <p:nvSpPr>
          <p:cNvPr id="7" name="Text Placeholder 6">
            <a:extLst>
              <a:ext uri="{FF2B5EF4-FFF2-40B4-BE49-F238E27FC236}">
                <a16:creationId xmlns:a16="http://schemas.microsoft.com/office/drawing/2014/main" id="{1D218C8F-F883-0741-87C0-9BEAAE4FCAB7}"/>
              </a:ext>
            </a:extLst>
          </p:cNvPr>
          <p:cNvSpPr>
            <a:spLocks noGrp="1"/>
          </p:cNvSpPr>
          <p:nvPr>
            <p:ph type="body" sz="quarter" idx="13"/>
          </p:nvPr>
        </p:nvSpPr>
        <p:spPr>
          <a:xfrm>
            <a:off x="2228735" y="5424377"/>
            <a:ext cx="7734530" cy="519112"/>
          </a:xfrm>
        </p:spPr>
        <p:txBody>
          <a:bodyPr/>
          <a:lstStyle/>
          <a:p>
            <a:r>
              <a:rPr lang="en-US" dirty="0"/>
              <a:t>ThinManager user terminals do not store local data and reduce your plant floor attack surface</a:t>
            </a:r>
          </a:p>
        </p:txBody>
      </p:sp>
      <p:grpSp>
        <p:nvGrpSpPr>
          <p:cNvPr id="12" name="Group 11">
            <a:extLst>
              <a:ext uri="{FF2B5EF4-FFF2-40B4-BE49-F238E27FC236}">
                <a16:creationId xmlns:a16="http://schemas.microsoft.com/office/drawing/2014/main" id="{1AAB3AF6-447D-4C91-945C-7F186CF68F83}"/>
              </a:ext>
            </a:extLst>
          </p:cNvPr>
          <p:cNvGrpSpPr/>
          <p:nvPr/>
        </p:nvGrpSpPr>
        <p:grpSpPr>
          <a:xfrm>
            <a:off x="2337513" y="3838338"/>
            <a:ext cx="7516230" cy="1155514"/>
            <a:chOff x="910221" y="5314562"/>
            <a:chExt cx="7516230" cy="1155514"/>
          </a:xfrm>
        </p:grpSpPr>
        <p:pic>
          <p:nvPicPr>
            <p:cNvPr id="13" name="Picture 12">
              <a:extLst>
                <a:ext uri="{FF2B5EF4-FFF2-40B4-BE49-F238E27FC236}">
                  <a16:creationId xmlns:a16="http://schemas.microsoft.com/office/drawing/2014/main" id="{7C4B1D29-180B-410D-A632-CA91C3966C95}"/>
                </a:ext>
              </a:extLst>
            </p:cNvPr>
            <p:cNvPicPr>
              <a:picLocks noChangeAspect="1"/>
            </p:cNvPicPr>
            <p:nvPr/>
          </p:nvPicPr>
          <p:blipFill>
            <a:blip r:embed="rId2"/>
            <a:stretch>
              <a:fillRect/>
            </a:stretch>
          </p:blipFill>
          <p:spPr>
            <a:xfrm>
              <a:off x="6229351" y="5771762"/>
              <a:ext cx="2197100" cy="338526"/>
            </a:xfrm>
            <a:prstGeom prst="rect">
              <a:avLst/>
            </a:prstGeom>
          </p:spPr>
        </p:pic>
        <p:pic>
          <p:nvPicPr>
            <p:cNvPr id="14" name="Picture 13">
              <a:extLst>
                <a:ext uri="{FF2B5EF4-FFF2-40B4-BE49-F238E27FC236}">
                  <a16:creationId xmlns:a16="http://schemas.microsoft.com/office/drawing/2014/main" id="{D003BF2A-6A16-4427-A437-86F1145544B7}"/>
                </a:ext>
              </a:extLst>
            </p:cNvPr>
            <p:cNvPicPr>
              <a:picLocks noChangeAspect="1"/>
            </p:cNvPicPr>
            <p:nvPr/>
          </p:nvPicPr>
          <p:blipFill>
            <a:blip r:embed="rId2"/>
            <a:stretch>
              <a:fillRect/>
            </a:stretch>
          </p:blipFill>
          <p:spPr>
            <a:xfrm>
              <a:off x="6229351" y="5314562"/>
              <a:ext cx="2197100" cy="338526"/>
            </a:xfrm>
            <a:prstGeom prst="rect">
              <a:avLst/>
            </a:prstGeom>
          </p:spPr>
        </p:pic>
        <p:pic>
          <p:nvPicPr>
            <p:cNvPr id="15" name="Picture 14">
              <a:extLst>
                <a:ext uri="{FF2B5EF4-FFF2-40B4-BE49-F238E27FC236}">
                  <a16:creationId xmlns:a16="http://schemas.microsoft.com/office/drawing/2014/main" id="{95E3D8D6-53F1-4729-B1A8-614CB2B4F3F8}"/>
                </a:ext>
              </a:extLst>
            </p:cNvPr>
            <p:cNvPicPr>
              <a:picLocks noChangeAspect="1"/>
            </p:cNvPicPr>
            <p:nvPr/>
          </p:nvPicPr>
          <p:blipFill>
            <a:blip r:embed="rId3">
              <a:duotone>
                <a:prstClr val="black"/>
                <a:srgbClr val="0070C0">
                  <a:tint val="45000"/>
                  <a:satMod val="400000"/>
                </a:srgbClr>
              </a:duotone>
            </a:blip>
            <a:stretch>
              <a:fillRect/>
            </a:stretch>
          </p:blipFill>
          <p:spPr>
            <a:xfrm>
              <a:off x="910221" y="5352662"/>
              <a:ext cx="1002896" cy="319394"/>
            </a:xfrm>
            <a:prstGeom prst="rect">
              <a:avLst/>
            </a:prstGeom>
          </p:spPr>
        </p:pic>
        <p:pic>
          <p:nvPicPr>
            <p:cNvPr id="16" name="Picture 15">
              <a:extLst>
                <a:ext uri="{FF2B5EF4-FFF2-40B4-BE49-F238E27FC236}">
                  <a16:creationId xmlns:a16="http://schemas.microsoft.com/office/drawing/2014/main" id="{BC82F28B-88FD-4C8F-96B0-310D18E1A416}"/>
                </a:ext>
              </a:extLst>
            </p:cNvPr>
            <p:cNvPicPr>
              <a:picLocks noChangeAspect="1"/>
            </p:cNvPicPr>
            <p:nvPr/>
          </p:nvPicPr>
          <p:blipFill>
            <a:blip r:embed="rId3">
              <a:duotone>
                <a:prstClr val="black"/>
                <a:srgbClr val="0070C0">
                  <a:tint val="45000"/>
                  <a:satMod val="400000"/>
                </a:srgbClr>
              </a:duotone>
            </a:blip>
            <a:stretch>
              <a:fillRect/>
            </a:stretch>
          </p:blipFill>
          <p:spPr>
            <a:xfrm>
              <a:off x="2094483" y="5352662"/>
              <a:ext cx="1002896" cy="319394"/>
            </a:xfrm>
            <a:prstGeom prst="rect">
              <a:avLst/>
            </a:prstGeom>
          </p:spPr>
        </p:pic>
        <p:pic>
          <p:nvPicPr>
            <p:cNvPr id="17" name="Picture 16">
              <a:extLst>
                <a:ext uri="{FF2B5EF4-FFF2-40B4-BE49-F238E27FC236}">
                  <a16:creationId xmlns:a16="http://schemas.microsoft.com/office/drawing/2014/main" id="{E4919049-CB63-4A8F-A2E9-99C4944F72F8}"/>
                </a:ext>
              </a:extLst>
            </p:cNvPr>
            <p:cNvPicPr>
              <a:picLocks noChangeAspect="1"/>
            </p:cNvPicPr>
            <p:nvPr/>
          </p:nvPicPr>
          <p:blipFill>
            <a:blip r:embed="rId3">
              <a:duotone>
                <a:prstClr val="black"/>
                <a:srgbClr val="0070C0">
                  <a:tint val="45000"/>
                  <a:satMod val="400000"/>
                </a:srgbClr>
              </a:duotone>
            </a:blip>
            <a:stretch>
              <a:fillRect/>
            </a:stretch>
          </p:blipFill>
          <p:spPr>
            <a:xfrm>
              <a:off x="3278745" y="5352662"/>
              <a:ext cx="1002896" cy="319394"/>
            </a:xfrm>
            <a:prstGeom prst="rect">
              <a:avLst/>
            </a:prstGeom>
          </p:spPr>
        </p:pic>
        <p:pic>
          <p:nvPicPr>
            <p:cNvPr id="18" name="Picture 17">
              <a:extLst>
                <a:ext uri="{FF2B5EF4-FFF2-40B4-BE49-F238E27FC236}">
                  <a16:creationId xmlns:a16="http://schemas.microsoft.com/office/drawing/2014/main" id="{FAE83BFF-EF6B-4973-B0A0-A071E19434B5}"/>
                </a:ext>
              </a:extLst>
            </p:cNvPr>
            <p:cNvPicPr>
              <a:picLocks noChangeAspect="1"/>
            </p:cNvPicPr>
            <p:nvPr/>
          </p:nvPicPr>
          <p:blipFill>
            <a:blip r:embed="rId3">
              <a:duotone>
                <a:prstClr val="black"/>
                <a:srgbClr val="0070C0">
                  <a:tint val="45000"/>
                  <a:satMod val="400000"/>
                </a:srgbClr>
              </a:duotone>
            </a:blip>
            <a:stretch>
              <a:fillRect/>
            </a:stretch>
          </p:blipFill>
          <p:spPr>
            <a:xfrm>
              <a:off x="4463007" y="5352662"/>
              <a:ext cx="1002896" cy="319394"/>
            </a:xfrm>
            <a:prstGeom prst="rect">
              <a:avLst/>
            </a:prstGeom>
          </p:spPr>
        </p:pic>
        <p:pic>
          <p:nvPicPr>
            <p:cNvPr id="19" name="Picture 18">
              <a:extLst>
                <a:ext uri="{FF2B5EF4-FFF2-40B4-BE49-F238E27FC236}">
                  <a16:creationId xmlns:a16="http://schemas.microsoft.com/office/drawing/2014/main" id="{F1653F2D-3BE3-45DB-A1A2-99A0CA7EBBC2}"/>
                </a:ext>
              </a:extLst>
            </p:cNvPr>
            <p:cNvPicPr>
              <a:picLocks noChangeAspect="1"/>
            </p:cNvPicPr>
            <p:nvPr/>
          </p:nvPicPr>
          <p:blipFill>
            <a:blip r:embed="rId3">
              <a:duotone>
                <a:prstClr val="black"/>
                <a:srgbClr val="0070C0">
                  <a:tint val="45000"/>
                  <a:satMod val="400000"/>
                </a:srgbClr>
              </a:duotone>
            </a:blip>
            <a:stretch>
              <a:fillRect/>
            </a:stretch>
          </p:blipFill>
          <p:spPr>
            <a:xfrm>
              <a:off x="910221" y="5767002"/>
              <a:ext cx="1002896" cy="319394"/>
            </a:xfrm>
            <a:prstGeom prst="rect">
              <a:avLst/>
            </a:prstGeom>
          </p:spPr>
        </p:pic>
        <p:pic>
          <p:nvPicPr>
            <p:cNvPr id="20" name="Picture 19">
              <a:extLst>
                <a:ext uri="{FF2B5EF4-FFF2-40B4-BE49-F238E27FC236}">
                  <a16:creationId xmlns:a16="http://schemas.microsoft.com/office/drawing/2014/main" id="{BF317026-82A5-4ED2-BC97-5630ABD861DF}"/>
                </a:ext>
              </a:extLst>
            </p:cNvPr>
            <p:cNvPicPr>
              <a:picLocks noChangeAspect="1"/>
            </p:cNvPicPr>
            <p:nvPr/>
          </p:nvPicPr>
          <p:blipFill>
            <a:blip r:embed="rId3">
              <a:duotone>
                <a:prstClr val="black"/>
                <a:srgbClr val="0070C0">
                  <a:tint val="45000"/>
                  <a:satMod val="400000"/>
                </a:srgbClr>
              </a:duotone>
            </a:blip>
            <a:stretch>
              <a:fillRect/>
            </a:stretch>
          </p:blipFill>
          <p:spPr>
            <a:xfrm>
              <a:off x="2094483" y="5767002"/>
              <a:ext cx="1002896" cy="319394"/>
            </a:xfrm>
            <a:prstGeom prst="rect">
              <a:avLst/>
            </a:prstGeom>
          </p:spPr>
        </p:pic>
        <p:pic>
          <p:nvPicPr>
            <p:cNvPr id="21" name="Picture 20">
              <a:extLst>
                <a:ext uri="{FF2B5EF4-FFF2-40B4-BE49-F238E27FC236}">
                  <a16:creationId xmlns:a16="http://schemas.microsoft.com/office/drawing/2014/main" id="{37F98BE7-F35A-42F5-88FA-9DAF8CC7FFE1}"/>
                </a:ext>
              </a:extLst>
            </p:cNvPr>
            <p:cNvPicPr>
              <a:picLocks noChangeAspect="1"/>
            </p:cNvPicPr>
            <p:nvPr/>
          </p:nvPicPr>
          <p:blipFill>
            <a:blip r:embed="rId3">
              <a:duotone>
                <a:prstClr val="black"/>
                <a:srgbClr val="0070C0">
                  <a:tint val="45000"/>
                  <a:satMod val="400000"/>
                </a:srgbClr>
              </a:duotone>
            </a:blip>
            <a:stretch>
              <a:fillRect/>
            </a:stretch>
          </p:blipFill>
          <p:spPr>
            <a:xfrm>
              <a:off x="3278745" y="5767002"/>
              <a:ext cx="1002896" cy="319394"/>
            </a:xfrm>
            <a:prstGeom prst="rect">
              <a:avLst/>
            </a:prstGeom>
          </p:spPr>
        </p:pic>
        <p:pic>
          <p:nvPicPr>
            <p:cNvPr id="22" name="Picture 21">
              <a:extLst>
                <a:ext uri="{FF2B5EF4-FFF2-40B4-BE49-F238E27FC236}">
                  <a16:creationId xmlns:a16="http://schemas.microsoft.com/office/drawing/2014/main" id="{2CFC2EA4-4352-43ED-AF94-009FBFE869C5}"/>
                </a:ext>
              </a:extLst>
            </p:cNvPr>
            <p:cNvPicPr>
              <a:picLocks noChangeAspect="1"/>
            </p:cNvPicPr>
            <p:nvPr/>
          </p:nvPicPr>
          <p:blipFill>
            <a:blip r:embed="rId3">
              <a:duotone>
                <a:prstClr val="black"/>
                <a:srgbClr val="0070C0">
                  <a:tint val="45000"/>
                  <a:satMod val="400000"/>
                </a:srgbClr>
              </a:duotone>
            </a:blip>
            <a:stretch>
              <a:fillRect/>
            </a:stretch>
          </p:blipFill>
          <p:spPr>
            <a:xfrm>
              <a:off x="4463007" y="5767002"/>
              <a:ext cx="1002896" cy="319394"/>
            </a:xfrm>
            <a:prstGeom prst="rect">
              <a:avLst/>
            </a:prstGeom>
          </p:spPr>
        </p:pic>
        <p:sp>
          <p:nvSpPr>
            <p:cNvPr id="23" name="TextBox 22">
              <a:extLst>
                <a:ext uri="{FF2B5EF4-FFF2-40B4-BE49-F238E27FC236}">
                  <a16:creationId xmlns:a16="http://schemas.microsoft.com/office/drawing/2014/main" id="{21087498-F1AC-482B-B4EC-9E8A7D62E63C}"/>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24" name="TextBox 23">
              <a:extLst>
                <a:ext uri="{FF2B5EF4-FFF2-40B4-BE49-F238E27FC236}">
                  <a16:creationId xmlns:a16="http://schemas.microsoft.com/office/drawing/2014/main" id="{5A3B8009-8C20-41D7-AB5A-45818BFFD7E5}"/>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spTree>
    <p:extLst>
      <p:ext uri="{BB962C8B-B14F-4D97-AF65-F5344CB8AC3E}">
        <p14:creationId xmlns:p14="http://schemas.microsoft.com/office/powerpoint/2010/main" val="314246796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1CAFE-0087-4F4E-84F1-31603A84E2B9}"/>
              </a:ext>
            </a:extLst>
          </p:cNvPr>
          <p:cNvSpPr>
            <a:spLocks noGrp="1"/>
          </p:cNvSpPr>
          <p:nvPr>
            <p:ph type="body" sz="quarter" idx="10"/>
          </p:nvPr>
        </p:nvSpPr>
        <p:spPr/>
        <p:txBody>
          <a:bodyPr/>
          <a:lstStyle/>
          <a:p>
            <a:pPr lvl="0"/>
            <a:r>
              <a:rPr lang="en-US" dirty="0"/>
              <a:t>Reducing the Attack Surface</a:t>
            </a:r>
          </a:p>
        </p:txBody>
      </p:sp>
      <p:sp>
        <p:nvSpPr>
          <p:cNvPr id="3" name="Title 2">
            <a:extLst>
              <a:ext uri="{FF2B5EF4-FFF2-40B4-BE49-F238E27FC236}">
                <a16:creationId xmlns:a16="http://schemas.microsoft.com/office/drawing/2014/main" id="{5FED9192-B6EA-0A41-BC35-0ECF10697D2A}"/>
              </a:ext>
            </a:extLst>
          </p:cNvPr>
          <p:cNvSpPr>
            <a:spLocks noGrp="1"/>
          </p:cNvSpPr>
          <p:nvPr>
            <p:ph type="title"/>
          </p:nvPr>
        </p:nvSpPr>
        <p:spPr/>
        <p:txBody>
          <a:bodyPr/>
          <a:lstStyle/>
          <a:p>
            <a:r>
              <a:rPr lang="en-US" dirty="0"/>
              <a:t>Enhance and Simplify Security Initiatives</a:t>
            </a:r>
          </a:p>
        </p:txBody>
      </p:sp>
      <p:sp>
        <p:nvSpPr>
          <p:cNvPr id="4" name="Text Placeholder 3">
            <a:extLst>
              <a:ext uri="{FF2B5EF4-FFF2-40B4-BE49-F238E27FC236}">
                <a16:creationId xmlns:a16="http://schemas.microsoft.com/office/drawing/2014/main" id="{9CE2E9C6-2798-164D-B065-372F6EB0A5CD}"/>
              </a:ext>
            </a:extLst>
          </p:cNvPr>
          <p:cNvSpPr>
            <a:spLocks noGrp="1"/>
          </p:cNvSpPr>
          <p:nvPr>
            <p:ph type="body" sz="quarter" idx="14"/>
          </p:nvPr>
        </p:nvSpPr>
        <p:spPr>
          <a:xfrm>
            <a:off x="380998" y="1468144"/>
            <a:ext cx="8239666" cy="3395717"/>
          </a:xfrm>
        </p:spPr>
        <p:txBody>
          <a:bodyPr/>
          <a:lstStyle/>
          <a:p>
            <a:pPr marL="0" indent="0">
              <a:buNone/>
            </a:pPr>
            <a:r>
              <a:rPr lang="en-US" b="1" dirty="0">
                <a:solidFill>
                  <a:schemeClr val="tx1"/>
                </a:solidFill>
              </a:rPr>
              <a:t>Application Centralization</a:t>
            </a:r>
          </a:p>
          <a:p>
            <a:r>
              <a:rPr lang="en-US" dirty="0"/>
              <a:t>Applications run on centralized servers not standalone PCs, more secure environments</a:t>
            </a:r>
          </a:p>
          <a:p>
            <a:r>
              <a:rPr lang="en-US" dirty="0"/>
              <a:t>Less OS’s – personal account of WannaCry episode</a:t>
            </a:r>
          </a:p>
          <a:p>
            <a:r>
              <a:rPr lang="en-US" dirty="0"/>
              <a:t>Established password-secured/encrypted protocols – RDP, VNC, streaming protocols</a:t>
            </a:r>
          </a:p>
          <a:p>
            <a:r>
              <a:rPr lang="en-US" dirty="0"/>
              <a:t>Encrypted RDP comms between source and client (TLS 1.2 negotiation)</a:t>
            </a:r>
          </a:p>
          <a:p>
            <a:r>
              <a:rPr lang="en-US" dirty="0"/>
              <a:t>Low port count</a:t>
            </a:r>
          </a:p>
          <a:p>
            <a:pPr marL="0" indent="0">
              <a:buNone/>
            </a:pPr>
            <a:endParaRPr lang="en-US" dirty="0"/>
          </a:p>
        </p:txBody>
      </p:sp>
      <p:sp>
        <p:nvSpPr>
          <p:cNvPr id="7" name="Text Placeholder 6">
            <a:extLst>
              <a:ext uri="{FF2B5EF4-FFF2-40B4-BE49-F238E27FC236}">
                <a16:creationId xmlns:a16="http://schemas.microsoft.com/office/drawing/2014/main" id="{1D218C8F-F883-0741-87C0-9BEAAE4FCAB7}"/>
              </a:ext>
            </a:extLst>
          </p:cNvPr>
          <p:cNvSpPr>
            <a:spLocks noGrp="1"/>
          </p:cNvSpPr>
          <p:nvPr>
            <p:ph type="body" sz="quarter" idx="13"/>
          </p:nvPr>
        </p:nvSpPr>
        <p:spPr>
          <a:xfrm>
            <a:off x="2228735" y="5424377"/>
            <a:ext cx="7734530" cy="519112"/>
          </a:xfrm>
        </p:spPr>
        <p:txBody>
          <a:bodyPr/>
          <a:lstStyle/>
          <a:p>
            <a:r>
              <a:rPr lang="en-US" dirty="0"/>
              <a:t>Clients only access content from centralized servers</a:t>
            </a:r>
          </a:p>
        </p:txBody>
      </p:sp>
      <p:grpSp>
        <p:nvGrpSpPr>
          <p:cNvPr id="12" name="Group 11">
            <a:extLst>
              <a:ext uri="{FF2B5EF4-FFF2-40B4-BE49-F238E27FC236}">
                <a16:creationId xmlns:a16="http://schemas.microsoft.com/office/drawing/2014/main" id="{1AAB3AF6-447D-4C91-945C-7F186CF68F83}"/>
              </a:ext>
            </a:extLst>
          </p:cNvPr>
          <p:cNvGrpSpPr/>
          <p:nvPr/>
        </p:nvGrpSpPr>
        <p:grpSpPr>
          <a:xfrm>
            <a:off x="2337513" y="3838338"/>
            <a:ext cx="7516230" cy="1155514"/>
            <a:chOff x="910221" y="5314562"/>
            <a:chExt cx="7516230" cy="1155514"/>
          </a:xfrm>
        </p:grpSpPr>
        <p:pic>
          <p:nvPicPr>
            <p:cNvPr id="13" name="Picture 12">
              <a:extLst>
                <a:ext uri="{FF2B5EF4-FFF2-40B4-BE49-F238E27FC236}">
                  <a16:creationId xmlns:a16="http://schemas.microsoft.com/office/drawing/2014/main" id="{7C4B1D29-180B-410D-A632-CA91C3966C95}"/>
                </a:ext>
              </a:extLst>
            </p:cNvPr>
            <p:cNvPicPr>
              <a:picLocks noChangeAspect="1"/>
            </p:cNvPicPr>
            <p:nvPr/>
          </p:nvPicPr>
          <p:blipFill>
            <a:blip r:embed="rId2">
              <a:duotone>
                <a:prstClr val="black"/>
                <a:schemeClr val="accent2">
                  <a:lumMod val="60000"/>
                  <a:lumOff val="40000"/>
                  <a:tint val="45000"/>
                  <a:satMod val="400000"/>
                </a:schemeClr>
              </a:duotone>
            </a:blip>
            <a:stretch>
              <a:fillRect/>
            </a:stretch>
          </p:blipFill>
          <p:spPr>
            <a:xfrm>
              <a:off x="6229351" y="5771762"/>
              <a:ext cx="2197100" cy="338526"/>
            </a:xfrm>
            <a:prstGeom prst="rect">
              <a:avLst/>
            </a:prstGeom>
          </p:spPr>
        </p:pic>
        <p:pic>
          <p:nvPicPr>
            <p:cNvPr id="14" name="Picture 13">
              <a:extLst>
                <a:ext uri="{FF2B5EF4-FFF2-40B4-BE49-F238E27FC236}">
                  <a16:creationId xmlns:a16="http://schemas.microsoft.com/office/drawing/2014/main" id="{D003BF2A-6A16-4427-A437-86F1145544B7}"/>
                </a:ext>
              </a:extLst>
            </p:cNvPr>
            <p:cNvPicPr>
              <a:picLocks noChangeAspect="1"/>
            </p:cNvPicPr>
            <p:nvPr/>
          </p:nvPicPr>
          <p:blipFill>
            <a:blip r:embed="rId2">
              <a:duotone>
                <a:prstClr val="black"/>
                <a:schemeClr val="accent2">
                  <a:lumMod val="60000"/>
                  <a:lumOff val="40000"/>
                  <a:tint val="45000"/>
                  <a:satMod val="400000"/>
                </a:schemeClr>
              </a:duotone>
            </a:blip>
            <a:stretch>
              <a:fillRect/>
            </a:stretch>
          </p:blipFill>
          <p:spPr>
            <a:xfrm>
              <a:off x="6229351" y="5314562"/>
              <a:ext cx="2197100" cy="338526"/>
            </a:xfrm>
            <a:prstGeom prst="rect">
              <a:avLst/>
            </a:prstGeom>
          </p:spPr>
        </p:pic>
        <p:pic>
          <p:nvPicPr>
            <p:cNvPr id="15" name="Picture 14">
              <a:extLst>
                <a:ext uri="{FF2B5EF4-FFF2-40B4-BE49-F238E27FC236}">
                  <a16:creationId xmlns:a16="http://schemas.microsoft.com/office/drawing/2014/main" id="{95E3D8D6-53F1-4729-B1A8-614CB2B4F3F8}"/>
                </a:ext>
              </a:extLst>
            </p:cNvPr>
            <p:cNvPicPr>
              <a:picLocks noChangeAspect="1"/>
            </p:cNvPicPr>
            <p:nvPr/>
          </p:nvPicPr>
          <p:blipFill>
            <a:blip r:embed="rId3"/>
            <a:stretch>
              <a:fillRect/>
            </a:stretch>
          </p:blipFill>
          <p:spPr>
            <a:xfrm>
              <a:off x="910221" y="5352662"/>
              <a:ext cx="1002896" cy="319394"/>
            </a:xfrm>
            <a:prstGeom prst="rect">
              <a:avLst/>
            </a:prstGeom>
          </p:spPr>
        </p:pic>
        <p:pic>
          <p:nvPicPr>
            <p:cNvPr id="16" name="Picture 15">
              <a:extLst>
                <a:ext uri="{FF2B5EF4-FFF2-40B4-BE49-F238E27FC236}">
                  <a16:creationId xmlns:a16="http://schemas.microsoft.com/office/drawing/2014/main" id="{BC82F28B-88FD-4C8F-96B0-310D18E1A416}"/>
                </a:ext>
              </a:extLst>
            </p:cNvPr>
            <p:cNvPicPr>
              <a:picLocks noChangeAspect="1"/>
            </p:cNvPicPr>
            <p:nvPr/>
          </p:nvPicPr>
          <p:blipFill>
            <a:blip r:embed="rId3"/>
            <a:stretch>
              <a:fillRect/>
            </a:stretch>
          </p:blipFill>
          <p:spPr>
            <a:xfrm>
              <a:off x="2094483" y="5352662"/>
              <a:ext cx="1002896" cy="319394"/>
            </a:xfrm>
            <a:prstGeom prst="rect">
              <a:avLst/>
            </a:prstGeom>
          </p:spPr>
        </p:pic>
        <p:pic>
          <p:nvPicPr>
            <p:cNvPr id="17" name="Picture 16">
              <a:extLst>
                <a:ext uri="{FF2B5EF4-FFF2-40B4-BE49-F238E27FC236}">
                  <a16:creationId xmlns:a16="http://schemas.microsoft.com/office/drawing/2014/main" id="{E4919049-CB63-4A8F-A2E9-99C4944F72F8}"/>
                </a:ext>
              </a:extLst>
            </p:cNvPr>
            <p:cNvPicPr>
              <a:picLocks noChangeAspect="1"/>
            </p:cNvPicPr>
            <p:nvPr/>
          </p:nvPicPr>
          <p:blipFill>
            <a:blip r:embed="rId3"/>
            <a:stretch>
              <a:fillRect/>
            </a:stretch>
          </p:blipFill>
          <p:spPr>
            <a:xfrm>
              <a:off x="3278745" y="5352662"/>
              <a:ext cx="1002896" cy="319394"/>
            </a:xfrm>
            <a:prstGeom prst="rect">
              <a:avLst/>
            </a:prstGeom>
          </p:spPr>
        </p:pic>
        <p:pic>
          <p:nvPicPr>
            <p:cNvPr id="18" name="Picture 17">
              <a:extLst>
                <a:ext uri="{FF2B5EF4-FFF2-40B4-BE49-F238E27FC236}">
                  <a16:creationId xmlns:a16="http://schemas.microsoft.com/office/drawing/2014/main" id="{FAE83BFF-EF6B-4973-B0A0-A071E19434B5}"/>
                </a:ext>
              </a:extLst>
            </p:cNvPr>
            <p:cNvPicPr>
              <a:picLocks noChangeAspect="1"/>
            </p:cNvPicPr>
            <p:nvPr/>
          </p:nvPicPr>
          <p:blipFill>
            <a:blip r:embed="rId3"/>
            <a:stretch>
              <a:fillRect/>
            </a:stretch>
          </p:blipFill>
          <p:spPr>
            <a:xfrm>
              <a:off x="4463007" y="5352662"/>
              <a:ext cx="1002896" cy="319394"/>
            </a:xfrm>
            <a:prstGeom prst="rect">
              <a:avLst/>
            </a:prstGeom>
          </p:spPr>
        </p:pic>
        <p:pic>
          <p:nvPicPr>
            <p:cNvPr id="19" name="Picture 18">
              <a:extLst>
                <a:ext uri="{FF2B5EF4-FFF2-40B4-BE49-F238E27FC236}">
                  <a16:creationId xmlns:a16="http://schemas.microsoft.com/office/drawing/2014/main" id="{F1653F2D-3BE3-45DB-A1A2-99A0CA7EBBC2}"/>
                </a:ext>
              </a:extLst>
            </p:cNvPr>
            <p:cNvPicPr>
              <a:picLocks noChangeAspect="1"/>
            </p:cNvPicPr>
            <p:nvPr/>
          </p:nvPicPr>
          <p:blipFill>
            <a:blip r:embed="rId3"/>
            <a:stretch>
              <a:fillRect/>
            </a:stretch>
          </p:blipFill>
          <p:spPr>
            <a:xfrm>
              <a:off x="910221" y="5767002"/>
              <a:ext cx="1002896" cy="319394"/>
            </a:xfrm>
            <a:prstGeom prst="rect">
              <a:avLst/>
            </a:prstGeom>
          </p:spPr>
        </p:pic>
        <p:pic>
          <p:nvPicPr>
            <p:cNvPr id="20" name="Picture 19">
              <a:extLst>
                <a:ext uri="{FF2B5EF4-FFF2-40B4-BE49-F238E27FC236}">
                  <a16:creationId xmlns:a16="http://schemas.microsoft.com/office/drawing/2014/main" id="{BF317026-82A5-4ED2-BC97-5630ABD861DF}"/>
                </a:ext>
              </a:extLst>
            </p:cNvPr>
            <p:cNvPicPr>
              <a:picLocks noChangeAspect="1"/>
            </p:cNvPicPr>
            <p:nvPr/>
          </p:nvPicPr>
          <p:blipFill>
            <a:blip r:embed="rId3"/>
            <a:stretch>
              <a:fillRect/>
            </a:stretch>
          </p:blipFill>
          <p:spPr>
            <a:xfrm>
              <a:off x="2094483" y="5767002"/>
              <a:ext cx="1002896" cy="319394"/>
            </a:xfrm>
            <a:prstGeom prst="rect">
              <a:avLst/>
            </a:prstGeom>
          </p:spPr>
        </p:pic>
        <p:pic>
          <p:nvPicPr>
            <p:cNvPr id="21" name="Picture 20">
              <a:extLst>
                <a:ext uri="{FF2B5EF4-FFF2-40B4-BE49-F238E27FC236}">
                  <a16:creationId xmlns:a16="http://schemas.microsoft.com/office/drawing/2014/main" id="{37F98BE7-F35A-42F5-88FA-9DAF8CC7FFE1}"/>
                </a:ext>
              </a:extLst>
            </p:cNvPr>
            <p:cNvPicPr>
              <a:picLocks noChangeAspect="1"/>
            </p:cNvPicPr>
            <p:nvPr/>
          </p:nvPicPr>
          <p:blipFill>
            <a:blip r:embed="rId3"/>
            <a:stretch>
              <a:fillRect/>
            </a:stretch>
          </p:blipFill>
          <p:spPr>
            <a:xfrm>
              <a:off x="3278745" y="5767002"/>
              <a:ext cx="1002896" cy="319394"/>
            </a:xfrm>
            <a:prstGeom prst="rect">
              <a:avLst/>
            </a:prstGeom>
          </p:spPr>
        </p:pic>
        <p:pic>
          <p:nvPicPr>
            <p:cNvPr id="22" name="Picture 21">
              <a:extLst>
                <a:ext uri="{FF2B5EF4-FFF2-40B4-BE49-F238E27FC236}">
                  <a16:creationId xmlns:a16="http://schemas.microsoft.com/office/drawing/2014/main" id="{2CFC2EA4-4352-43ED-AF94-009FBFE869C5}"/>
                </a:ext>
              </a:extLst>
            </p:cNvPr>
            <p:cNvPicPr>
              <a:picLocks noChangeAspect="1"/>
            </p:cNvPicPr>
            <p:nvPr/>
          </p:nvPicPr>
          <p:blipFill>
            <a:blip r:embed="rId3"/>
            <a:stretch>
              <a:fillRect/>
            </a:stretch>
          </p:blipFill>
          <p:spPr>
            <a:xfrm>
              <a:off x="4463007" y="5767002"/>
              <a:ext cx="1002896" cy="319394"/>
            </a:xfrm>
            <a:prstGeom prst="rect">
              <a:avLst/>
            </a:prstGeom>
          </p:spPr>
        </p:pic>
        <p:sp>
          <p:nvSpPr>
            <p:cNvPr id="23" name="TextBox 22">
              <a:extLst>
                <a:ext uri="{FF2B5EF4-FFF2-40B4-BE49-F238E27FC236}">
                  <a16:creationId xmlns:a16="http://schemas.microsoft.com/office/drawing/2014/main" id="{21087498-F1AC-482B-B4EC-9E8A7D62E63C}"/>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24" name="TextBox 23">
              <a:extLst>
                <a:ext uri="{FF2B5EF4-FFF2-40B4-BE49-F238E27FC236}">
                  <a16:creationId xmlns:a16="http://schemas.microsoft.com/office/drawing/2014/main" id="{5A3B8009-8C20-41D7-AB5A-45818BFFD7E5}"/>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spTree>
    <p:extLst>
      <p:ext uri="{BB962C8B-B14F-4D97-AF65-F5344CB8AC3E}">
        <p14:creationId xmlns:p14="http://schemas.microsoft.com/office/powerpoint/2010/main" val="14660244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1CAFE-0087-4F4E-84F1-31603A84E2B9}"/>
              </a:ext>
            </a:extLst>
          </p:cNvPr>
          <p:cNvSpPr>
            <a:spLocks noGrp="1"/>
          </p:cNvSpPr>
          <p:nvPr>
            <p:ph type="body" sz="quarter" idx="10"/>
          </p:nvPr>
        </p:nvSpPr>
        <p:spPr/>
        <p:txBody>
          <a:bodyPr/>
          <a:lstStyle/>
          <a:p>
            <a:pPr lvl="0"/>
            <a:r>
              <a:rPr lang="en-US" dirty="0"/>
              <a:t>Reducing the Attack Surface</a:t>
            </a:r>
          </a:p>
        </p:txBody>
      </p:sp>
      <p:sp>
        <p:nvSpPr>
          <p:cNvPr id="3" name="Title 2">
            <a:extLst>
              <a:ext uri="{FF2B5EF4-FFF2-40B4-BE49-F238E27FC236}">
                <a16:creationId xmlns:a16="http://schemas.microsoft.com/office/drawing/2014/main" id="{5FED9192-B6EA-0A41-BC35-0ECF10697D2A}"/>
              </a:ext>
            </a:extLst>
          </p:cNvPr>
          <p:cNvSpPr>
            <a:spLocks noGrp="1"/>
          </p:cNvSpPr>
          <p:nvPr>
            <p:ph type="title"/>
          </p:nvPr>
        </p:nvSpPr>
        <p:spPr/>
        <p:txBody>
          <a:bodyPr/>
          <a:lstStyle/>
          <a:p>
            <a:r>
              <a:rPr lang="en-US" dirty="0"/>
              <a:t>Enhance and Simplify Security Initiatives</a:t>
            </a:r>
          </a:p>
        </p:txBody>
      </p:sp>
      <p:sp>
        <p:nvSpPr>
          <p:cNvPr id="4" name="Text Placeholder 3">
            <a:extLst>
              <a:ext uri="{FF2B5EF4-FFF2-40B4-BE49-F238E27FC236}">
                <a16:creationId xmlns:a16="http://schemas.microsoft.com/office/drawing/2014/main" id="{9CE2E9C6-2798-164D-B065-372F6EB0A5CD}"/>
              </a:ext>
            </a:extLst>
          </p:cNvPr>
          <p:cNvSpPr>
            <a:spLocks noGrp="1"/>
          </p:cNvSpPr>
          <p:nvPr>
            <p:ph type="body" sz="quarter" idx="14"/>
          </p:nvPr>
        </p:nvSpPr>
        <p:spPr>
          <a:xfrm>
            <a:off x="380998" y="1468144"/>
            <a:ext cx="8239666" cy="3395717"/>
          </a:xfrm>
        </p:spPr>
        <p:txBody>
          <a:bodyPr/>
          <a:lstStyle/>
          <a:p>
            <a:pPr marL="0" indent="0">
              <a:buNone/>
            </a:pPr>
            <a:r>
              <a:rPr lang="en-US" b="1" dirty="0">
                <a:solidFill>
                  <a:schemeClr val="tx1"/>
                </a:solidFill>
              </a:rPr>
              <a:t>Network Segmentation</a:t>
            </a:r>
          </a:p>
          <a:p>
            <a:r>
              <a:rPr lang="en-US" dirty="0"/>
              <a:t>Reduced access and traffic</a:t>
            </a:r>
          </a:p>
          <a:p>
            <a:r>
              <a:rPr lang="en-US" dirty="0"/>
              <a:t>Firewalls (low port count simplifies firewall support)</a:t>
            </a:r>
          </a:p>
          <a:p>
            <a:r>
              <a:rPr lang="en-US" dirty="0"/>
              <a:t>ACLs and port security</a:t>
            </a:r>
          </a:p>
          <a:p>
            <a:r>
              <a:rPr lang="en-US" dirty="0"/>
              <a:t>Comms redirection/proxy and isolation</a:t>
            </a:r>
          </a:p>
          <a:p>
            <a:pPr lvl="1"/>
            <a:r>
              <a:rPr lang="en-US" dirty="0"/>
              <a:t>IDMZ</a:t>
            </a:r>
          </a:p>
          <a:p>
            <a:pPr marL="0" indent="0">
              <a:buNone/>
            </a:pPr>
            <a:endParaRPr lang="en-US" dirty="0"/>
          </a:p>
        </p:txBody>
      </p:sp>
      <p:sp>
        <p:nvSpPr>
          <p:cNvPr id="7" name="Text Placeholder 6">
            <a:extLst>
              <a:ext uri="{FF2B5EF4-FFF2-40B4-BE49-F238E27FC236}">
                <a16:creationId xmlns:a16="http://schemas.microsoft.com/office/drawing/2014/main" id="{1D218C8F-F883-0741-87C0-9BEAAE4FCAB7}"/>
              </a:ext>
            </a:extLst>
          </p:cNvPr>
          <p:cNvSpPr>
            <a:spLocks noGrp="1"/>
          </p:cNvSpPr>
          <p:nvPr>
            <p:ph type="body" sz="quarter" idx="13"/>
          </p:nvPr>
        </p:nvSpPr>
        <p:spPr>
          <a:xfrm>
            <a:off x="2228735" y="5424377"/>
            <a:ext cx="7734530" cy="519112"/>
          </a:xfrm>
        </p:spPr>
        <p:txBody>
          <a:bodyPr/>
          <a:lstStyle/>
          <a:p>
            <a:r>
              <a:rPr lang="en-US" dirty="0"/>
              <a:t>ThinManager eases network segmentation efforts to increase plant floor security</a:t>
            </a:r>
          </a:p>
        </p:txBody>
      </p:sp>
      <p:grpSp>
        <p:nvGrpSpPr>
          <p:cNvPr id="12" name="Group 11">
            <a:extLst>
              <a:ext uri="{FF2B5EF4-FFF2-40B4-BE49-F238E27FC236}">
                <a16:creationId xmlns:a16="http://schemas.microsoft.com/office/drawing/2014/main" id="{1AAB3AF6-447D-4C91-945C-7F186CF68F83}"/>
              </a:ext>
            </a:extLst>
          </p:cNvPr>
          <p:cNvGrpSpPr/>
          <p:nvPr/>
        </p:nvGrpSpPr>
        <p:grpSpPr>
          <a:xfrm>
            <a:off x="2337513" y="3838338"/>
            <a:ext cx="7516230" cy="1155514"/>
            <a:chOff x="910221" y="5314562"/>
            <a:chExt cx="7516230" cy="1155514"/>
          </a:xfrm>
        </p:grpSpPr>
        <p:pic>
          <p:nvPicPr>
            <p:cNvPr id="13" name="Picture 12">
              <a:extLst>
                <a:ext uri="{FF2B5EF4-FFF2-40B4-BE49-F238E27FC236}">
                  <a16:creationId xmlns:a16="http://schemas.microsoft.com/office/drawing/2014/main" id="{7C4B1D29-180B-410D-A632-CA91C3966C95}"/>
                </a:ext>
              </a:extLst>
            </p:cNvPr>
            <p:cNvPicPr>
              <a:picLocks noChangeAspect="1"/>
            </p:cNvPicPr>
            <p:nvPr/>
          </p:nvPicPr>
          <p:blipFill>
            <a:blip r:embed="rId2"/>
            <a:stretch>
              <a:fillRect/>
            </a:stretch>
          </p:blipFill>
          <p:spPr>
            <a:xfrm>
              <a:off x="6229351" y="5771762"/>
              <a:ext cx="2197100" cy="338526"/>
            </a:xfrm>
            <a:prstGeom prst="rect">
              <a:avLst/>
            </a:prstGeom>
          </p:spPr>
        </p:pic>
        <p:pic>
          <p:nvPicPr>
            <p:cNvPr id="14" name="Picture 13">
              <a:extLst>
                <a:ext uri="{FF2B5EF4-FFF2-40B4-BE49-F238E27FC236}">
                  <a16:creationId xmlns:a16="http://schemas.microsoft.com/office/drawing/2014/main" id="{D003BF2A-6A16-4427-A437-86F1145544B7}"/>
                </a:ext>
              </a:extLst>
            </p:cNvPr>
            <p:cNvPicPr>
              <a:picLocks noChangeAspect="1"/>
            </p:cNvPicPr>
            <p:nvPr/>
          </p:nvPicPr>
          <p:blipFill>
            <a:blip r:embed="rId2"/>
            <a:stretch>
              <a:fillRect/>
            </a:stretch>
          </p:blipFill>
          <p:spPr>
            <a:xfrm>
              <a:off x="6229351" y="5314562"/>
              <a:ext cx="2197100" cy="338526"/>
            </a:xfrm>
            <a:prstGeom prst="rect">
              <a:avLst/>
            </a:prstGeom>
          </p:spPr>
        </p:pic>
        <p:pic>
          <p:nvPicPr>
            <p:cNvPr id="15" name="Picture 14">
              <a:extLst>
                <a:ext uri="{FF2B5EF4-FFF2-40B4-BE49-F238E27FC236}">
                  <a16:creationId xmlns:a16="http://schemas.microsoft.com/office/drawing/2014/main" id="{95E3D8D6-53F1-4729-B1A8-614CB2B4F3F8}"/>
                </a:ext>
              </a:extLst>
            </p:cNvPr>
            <p:cNvPicPr>
              <a:picLocks noChangeAspect="1"/>
            </p:cNvPicPr>
            <p:nvPr/>
          </p:nvPicPr>
          <p:blipFill>
            <a:blip r:embed="rId3"/>
            <a:stretch>
              <a:fillRect/>
            </a:stretch>
          </p:blipFill>
          <p:spPr>
            <a:xfrm>
              <a:off x="910221" y="5352662"/>
              <a:ext cx="1002896" cy="319394"/>
            </a:xfrm>
            <a:prstGeom prst="rect">
              <a:avLst/>
            </a:prstGeom>
          </p:spPr>
        </p:pic>
        <p:pic>
          <p:nvPicPr>
            <p:cNvPr id="16" name="Picture 15">
              <a:extLst>
                <a:ext uri="{FF2B5EF4-FFF2-40B4-BE49-F238E27FC236}">
                  <a16:creationId xmlns:a16="http://schemas.microsoft.com/office/drawing/2014/main" id="{BC82F28B-88FD-4C8F-96B0-310D18E1A416}"/>
                </a:ext>
              </a:extLst>
            </p:cNvPr>
            <p:cNvPicPr>
              <a:picLocks noChangeAspect="1"/>
            </p:cNvPicPr>
            <p:nvPr/>
          </p:nvPicPr>
          <p:blipFill>
            <a:blip r:embed="rId3"/>
            <a:stretch>
              <a:fillRect/>
            </a:stretch>
          </p:blipFill>
          <p:spPr>
            <a:xfrm>
              <a:off x="2094483" y="5352662"/>
              <a:ext cx="1002896" cy="319394"/>
            </a:xfrm>
            <a:prstGeom prst="rect">
              <a:avLst/>
            </a:prstGeom>
          </p:spPr>
        </p:pic>
        <p:pic>
          <p:nvPicPr>
            <p:cNvPr id="17" name="Picture 16">
              <a:extLst>
                <a:ext uri="{FF2B5EF4-FFF2-40B4-BE49-F238E27FC236}">
                  <a16:creationId xmlns:a16="http://schemas.microsoft.com/office/drawing/2014/main" id="{E4919049-CB63-4A8F-A2E9-99C4944F72F8}"/>
                </a:ext>
              </a:extLst>
            </p:cNvPr>
            <p:cNvPicPr>
              <a:picLocks noChangeAspect="1"/>
            </p:cNvPicPr>
            <p:nvPr/>
          </p:nvPicPr>
          <p:blipFill>
            <a:blip r:embed="rId3"/>
            <a:stretch>
              <a:fillRect/>
            </a:stretch>
          </p:blipFill>
          <p:spPr>
            <a:xfrm>
              <a:off x="3278745" y="5352662"/>
              <a:ext cx="1002896" cy="319394"/>
            </a:xfrm>
            <a:prstGeom prst="rect">
              <a:avLst/>
            </a:prstGeom>
          </p:spPr>
        </p:pic>
        <p:pic>
          <p:nvPicPr>
            <p:cNvPr id="18" name="Picture 17">
              <a:extLst>
                <a:ext uri="{FF2B5EF4-FFF2-40B4-BE49-F238E27FC236}">
                  <a16:creationId xmlns:a16="http://schemas.microsoft.com/office/drawing/2014/main" id="{FAE83BFF-EF6B-4973-B0A0-A071E19434B5}"/>
                </a:ext>
              </a:extLst>
            </p:cNvPr>
            <p:cNvPicPr>
              <a:picLocks noChangeAspect="1"/>
            </p:cNvPicPr>
            <p:nvPr/>
          </p:nvPicPr>
          <p:blipFill>
            <a:blip r:embed="rId3"/>
            <a:stretch>
              <a:fillRect/>
            </a:stretch>
          </p:blipFill>
          <p:spPr>
            <a:xfrm>
              <a:off x="4463007" y="5352662"/>
              <a:ext cx="1002896" cy="319394"/>
            </a:xfrm>
            <a:prstGeom prst="rect">
              <a:avLst/>
            </a:prstGeom>
          </p:spPr>
        </p:pic>
        <p:pic>
          <p:nvPicPr>
            <p:cNvPr id="19" name="Picture 18">
              <a:extLst>
                <a:ext uri="{FF2B5EF4-FFF2-40B4-BE49-F238E27FC236}">
                  <a16:creationId xmlns:a16="http://schemas.microsoft.com/office/drawing/2014/main" id="{F1653F2D-3BE3-45DB-A1A2-99A0CA7EBBC2}"/>
                </a:ext>
              </a:extLst>
            </p:cNvPr>
            <p:cNvPicPr>
              <a:picLocks noChangeAspect="1"/>
            </p:cNvPicPr>
            <p:nvPr/>
          </p:nvPicPr>
          <p:blipFill>
            <a:blip r:embed="rId3"/>
            <a:stretch>
              <a:fillRect/>
            </a:stretch>
          </p:blipFill>
          <p:spPr>
            <a:xfrm>
              <a:off x="910221" y="5767002"/>
              <a:ext cx="1002896" cy="319394"/>
            </a:xfrm>
            <a:prstGeom prst="rect">
              <a:avLst/>
            </a:prstGeom>
          </p:spPr>
        </p:pic>
        <p:pic>
          <p:nvPicPr>
            <p:cNvPr id="20" name="Picture 19">
              <a:extLst>
                <a:ext uri="{FF2B5EF4-FFF2-40B4-BE49-F238E27FC236}">
                  <a16:creationId xmlns:a16="http://schemas.microsoft.com/office/drawing/2014/main" id="{BF317026-82A5-4ED2-BC97-5630ABD861DF}"/>
                </a:ext>
              </a:extLst>
            </p:cNvPr>
            <p:cNvPicPr>
              <a:picLocks noChangeAspect="1"/>
            </p:cNvPicPr>
            <p:nvPr/>
          </p:nvPicPr>
          <p:blipFill>
            <a:blip r:embed="rId3"/>
            <a:stretch>
              <a:fillRect/>
            </a:stretch>
          </p:blipFill>
          <p:spPr>
            <a:xfrm>
              <a:off x="2094483" y="5767002"/>
              <a:ext cx="1002896" cy="319394"/>
            </a:xfrm>
            <a:prstGeom prst="rect">
              <a:avLst/>
            </a:prstGeom>
          </p:spPr>
        </p:pic>
        <p:pic>
          <p:nvPicPr>
            <p:cNvPr id="21" name="Picture 20">
              <a:extLst>
                <a:ext uri="{FF2B5EF4-FFF2-40B4-BE49-F238E27FC236}">
                  <a16:creationId xmlns:a16="http://schemas.microsoft.com/office/drawing/2014/main" id="{37F98BE7-F35A-42F5-88FA-9DAF8CC7FFE1}"/>
                </a:ext>
              </a:extLst>
            </p:cNvPr>
            <p:cNvPicPr>
              <a:picLocks noChangeAspect="1"/>
            </p:cNvPicPr>
            <p:nvPr/>
          </p:nvPicPr>
          <p:blipFill>
            <a:blip r:embed="rId3"/>
            <a:stretch>
              <a:fillRect/>
            </a:stretch>
          </p:blipFill>
          <p:spPr>
            <a:xfrm>
              <a:off x="3278745" y="5767002"/>
              <a:ext cx="1002896" cy="319394"/>
            </a:xfrm>
            <a:prstGeom prst="rect">
              <a:avLst/>
            </a:prstGeom>
          </p:spPr>
        </p:pic>
        <p:pic>
          <p:nvPicPr>
            <p:cNvPr id="22" name="Picture 21">
              <a:extLst>
                <a:ext uri="{FF2B5EF4-FFF2-40B4-BE49-F238E27FC236}">
                  <a16:creationId xmlns:a16="http://schemas.microsoft.com/office/drawing/2014/main" id="{2CFC2EA4-4352-43ED-AF94-009FBFE869C5}"/>
                </a:ext>
              </a:extLst>
            </p:cNvPr>
            <p:cNvPicPr>
              <a:picLocks noChangeAspect="1"/>
            </p:cNvPicPr>
            <p:nvPr/>
          </p:nvPicPr>
          <p:blipFill>
            <a:blip r:embed="rId3"/>
            <a:stretch>
              <a:fillRect/>
            </a:stretch>
          </p:blipFill>
          <p:spPr>
            <a:xfrm>
              <a:off x="4463007" y="5767002"/>
              <a:ext cx="1002896" cy="319394"/>
            </a:xfrm>
            <a:prstGeom prst="rect">
              <a:avLst/>
            </a:prstGeom>
          </p:spPr>
        </p:pic>
        <p:sp>
          <p:nvSpPr>
            <p:cNvPr id="23" name="TextBox 22">
              <a:extLst>
                <a:ext uri="{FF2B5EF4-FFF2-40B4-BE49-F238E27FC236}">
                  <a16:creationId xmlns:a16="http://schemas.microsoft.com/office/drawing/2014/main" id="{21087498-F1AC-482B-B4EC-9E8A7D62E63C}"/>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24" name="TextBox 23">
              <a:extLst>
                <a:ext uri="{FF2B5EF4-FFF2-40B4-BE49-F238E27FC236}">
                  <a16:creationId xmlns:a16="http://schemas.microsoft.com/office/drawing/2014/main" id="{5A3B8009-8C20-41D7-AB5A-45818BFFD7E5}"/>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pic>
        <p:nvPicPr>
          <p:cNvPr id="25" name="Picture 24">
            <a:extLst>
              <a:ext uri="{FF2B5EF4-FFF2-40B4-BE49-F238E27FC236}">
                <a16:creationId xmlns:a16="http://schemas.microsoft.com/office/drawing/2014/main" id="{3B8B1136-6046-4A99-A53F-CE783A35FD25}"/>
              </a:ext>
            </a:extLst>
          </p:cNvPr>
          <p:cNvPicPr>
            <a:picLocks noChangeAspect="1"/>
          </p:cNvPicPr>
          <p:nvPr/>
        </p:nvPicPr>
        <p:blipFill>
          <a:blip r:embed="rId4"/>
          <a:stretch>
            <a:fillRect/>
          </a:stretch>
        </p:blipFill>
        <p:spPr>
          <a:xfrm>
            <a:off x="7967680" y="2350679"/>
            <a:ext cx="1535335" cy="1335617"/>
          </a:xfrm>
          <a:prstGeom prst="rect">
            <a:avLst/>
          </a:prstGeom>
        </p:spPr>
      </p:pic>
    </p:spTree>
    <p:extLst>
      <p:ext uri="{BB962C8B-B14F-4D97-AF65-F5344CB8AC3E}">
        <p14:creationId xmlns:p14="http://schemas.microsoft.com/office/powerpoint/2010/main" val="391660179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1CAFE-0087-4F4E-84F1-31603A84E2B9}"/>
              </a:ext>
            </a:extLst>
          </p:cNvPr>
          <p:cNvSpPr>
            <a:spLocks noGrp="1"/>
          </p:cNvSpPr>
          <p:nvPr>
            <p:ph type="body" sz="quarter" idx="10"/>
          </p:nvPr>
        </p:nvSpPr>
        <p:spPr/>
        <p:txBody>
          <a:bodyPr/>
          <a:lstStyle/>
          <a:p>
            <a:pPr lvl="0"/>
            <a:r>
              <a:rPr lang="en-US" dirty="0"/>
              <a:t>Centralize Access Control</a:t>
            </a:r>
          </a:p>
        </p:txBody>
      </p:sp>
      <p:sp>
        <p:nvSpPr>
          <p:cNvPr id="3" name="Title 2">
            <a:extLst>
              <a:ext uri="{FF2B5EF4-FFF2-40B4-BE49-F238E27FC236}">
                <a16:creationId xmlns:a16="http://schemas.microsoft.com/office/drawing/2014/main" id="{5FED9192-B6EA-0A41-BC35-0ECF10697D2A}"/>
              </a:ext>
            </a:extLst>
          </p:cNvPr>
          <p:cNvSpPr>
            <a:spLocks noGrp="1"/>
          </p:cNvSpPr>
          <p:nvPr>
            <p:ph type="title"/>
          </p:nvPr>
        </p:nvSpPr>
        <p:spPr/>
        <p:txBody>
          <a:bodyPr/>
          <a:lstStyle/>
          <a:p>
            <a:r>
              <a:rPr lang="en-US" dirty="0"/>
              <a:t>Enhance and Simplify Security Initiatives</a:t>
            </a:r>
          </a:p>
        </p:txBody>
      </p:sp>
      <p:sp>
        <p:nvSpPr>
          <p:cNvPr id="4" name="Text Placeholder 3">
            <a:extLst>
              <a:ext uri="{FF2B5EF4-FFF2-40B4-BE49-F238E27FC236}">
                <a16:creationId xmlns:a16="http://schemas.microsoft.com/office/drawing/2014/main" id="{9CE2E9C6-2798-164D-B065-372F6EB0A5CD}"/>
              </a:ext>
            </a:extLst>
          </p:cNvPr>
          <p:cNvSpPr>
            <a:spLocks noGrp="1"/>
          </p:cNvSpPr>
          <p:nvPr>
            <p:ph type="body" sz="quarter" idx="14"/>
          </p:nvPr>
        </p:nvSpPr>
        <p:spPr>
          <a:xfrm>
            <a:off x="380998" y="1468144"/>
            <a:ext cx="11253160" cy="3395717"/>
          </a:xfrm>
        </p:spPr>
        <p:txBody>
          <a:bodyPr/>
          <a:lstStyle/>
          <a:p>
            <a:pPr marL="0" indent="0">
              <a:buNone/>
            </a:pPr>
            <a:r>
              <a:rPr lang="en-US" b="1" dirty="0">
                <a:solidFill>
                  <a:schemeClr val="tx1"/>
                </a:solidFill>
              </a:rPr>
              <a:t>Application Centralization</a:t>
            </a:r>
          </a:p>
          <a:p>
            <a:r>
              <a:rPr lang="en-US" dirty="0"/>
              <a:t>Application Link – delivering only the application to a terminal</a:t>
            </a:r>
          </a:p>
          <a:p>
            <a:r>
              <a:rPr lang="en-US" dirty="0"/>
              <a:t>Multifactor Authentication – “something you have plus something you know”</a:t>
            </a:r>
          </a:p>
          <a:p>
            <a:r>
              <a:rPr lang="en-US" dirty="0"/>
              <a:t>Authentication Pass-through – simplify and streamline authentication with FactoryTalk View SE</a:t>
            </a:r>
          </a:p>
          <a:p>
            <a:r>
              <a:rPr lang="en-US" dirty="0"/>
              <a:t>Require administrator to enable external hardware (serial port redirection, removable storage, badge/biometric readers)</a:t>
            </a:r>
          </a:p>
          <a:p>
            <a:r>
              <a:rPr lang="en-US" dirty="0"/>
              <a:t>Access Groups for permissions to access assets</a:t>
            </a:r>
          </a:p>
          <a:p>
            <a:r>
              <a:rPr lang="en-US" dirty="0"/>
              <a:t>Security management with ThinManager much simpler than using</a:t>
            </a:r>
            <a:br>
              <a:rPr lang="en-US" dirty="0"/>
            </a:br>
            <a:r>
              <a:rPr lang="en-US" dirty="0"/>
              <a:t>GPOs or local policies (ex. user session inactivity timeout, app delivery)</a:t>
            </a:r>
          </a:p>
          <a:p>
            <a:pPr marL="0" indent="0">
              <a:buNone/>
            </a:pPr>
            <a:endParaRPr lang="en-US" dirty="0"/>
          </a:p>
        </p:txBody>
      </p:sp>
      <p:sp>
        <p:nvSpPr>
          <p:cNvPr id="7" name="Text Placeholder 6">
            <a:extLst>
              <a:ext uri="{FF2B5EF4-FFF2-40B4-BE49-F238E27FC236}">
                <a16:creationId xmlns:a16="http://schemas.microsoft.com/office/drawing/2014/main" id="{1D218C8F-F883-0741-87C0-9BEAAE4FCAB7}"/>
              </a:ext>
            </a:extLst>
          </p:cNvPr>
          <p:cNvSpPr>
            <a:spLocks noGrp="1"/>
          </p:cNvSpPr>
          <p:nvPr>
            <p:ph type="body" sz="quarter" idx="13"/>
          </p:nvPr>
        </p:nvSpPr>
        <p:spPr>
          <a:xfrm>
            <a:off x="2228735" y="5516393"/>
            <a:ext cx="7734530" cy="519112"/>
          </a:xfrm>
        </p:spPr>
        <p:txBody>
          <a:bodyPr/>
          <a:lstStyle/>
          <a:p>
            <a:r>
              <a:rPr lang="en-US" dirty="0"/>
              <a:t>ThinManager allows you to centrally manage access to productivity applications</a:t>
            </a:r>
          </a:p>
        </p:txBody>
      </p:sp>
      <p:grpSp>
        <p:nvGrpSpPr>
          <p:cNvPr id="12" name="Group 11">
            <a:extLst>
              <a:ext uri="{FF2B5EF4-FFF2-40B4-BE49-F238E27FC236}">
                <a16:creationId xmlns:a16="http://schemas.microsoft.com/office/drawing/2014/main" id="{1AAB3AF6-447D-4C91-945C-7F186CF68F83}"/>
              </a:ext>
            </a:extLst>
          </p:cNvPr>
          <p:cNvGrpSpPr/>
          <p:nvPr/>
        </p:nvGrpSpPr>
        <p:grpSpPr>
          <a:xfrm>
            <a:off x="2337513" y="4344426"/>
            <a:ext cx="7516230" cy="1155514"/>
            <a:chOff x="910221" y="5314562"/>
            <a:chExt cx="7516230" cy="1155514"/>
          </a:xfrm>
        </p:grpSpPr>
        <p:pic>
          <p:nvPicPr>
            <p:cNvPr id="13" name="Picture 12">
              <a:extLst>
                <a:ext uri="{FF2B5EF4-FFF2-40B4-BE49-F238E27FC236}">
                  <a16:creationId xmlns:a16="http://schemas.microsoft.com/office/drawing/2014/main" id="{7C4B1D29-180B-410D-A632-CA91C3966C95}"/>
                </a:ext>
              </a:extLst>
            </p:cNvPr>
            <p:cNvPicPr>
              <a:picLocks noChangeAspect="1"/>
            </p:cNvPicPr>
            <p:nvPr/>
          </p:nvPicPr>
          <p:blipFill>
            <a:blip r:embed="rId2"/>
            <a:stretch>
              <a:fillRect/>
            </a:stretch>
          </p:blipFill>
          <p:spPr>
            <a:xfrm>
              <a:off x="6229351" y="5771762"/>
              <a:ext cx="2197100" cy="338526"/>
            </a:xfrm>
            <a:prstGeom prst="rect">
              <a:avLst/>
            </a:prstGeom>
          </p:spPr>
        </p:pic>
        <p:pic>
          <p:nvPicPr>
            <p:cNvPr id="14" name="Picture 13">
              <a:extLst>
                <a:ext uri="{FF2B5EF4-FFF2-40B4-BE49-F238E27FC236}">
                  <a16:creationId xmlns:a16="http://schemas.microsoft.com/office/drawing/2014/main" id="{D003BF2A-6A16-4427-A437-86F1145544B7}"/>
                </a:ext>
              </a:extLst>
            </p:cNvPr>
            <p:cNvPicPr>
              <a:picLocks noChangeAspect="1"/>
            </p:cNvPicPr>
            <p:nvPr/>
          </p:nvPicPr>
          <p:blipFill>
            <a:blip r:embed="rId2"/>
            <a:stretch>
              <a:fillRect/>
            </a:stretch>
          </p:blipFill>
          <p:spPr>
            <a:xfrm>
              <a:off x="6229351" y="5314562"/>
              <a:ext cx="2197100" cy="338526"/>
            </a:xfrm>
            <a:prstGeom prst="rect">
              <a:avLst/>
            </a:prstGeom>
          </p:spPr>
        </p:pic>
        <p:pic>
          <p:nvPicPr>
            <p:cNvPr id="15" name="Picture 14">
              <a:extLst>
                <a:ext uri="{FF2B5EF4-FFF2-40B4-BE49-F238E27FC236}">
                  <a16:creationId xmlns:a16="http://schemas.microsoft.com/office/drawing/2014/main" id="{95E3D8D6-53F1-4729-B1A8-614CB2B4F3F8}"/>
                </a:ext>
              </a:extLst>
            </p:cNvPr>
            <p:cNvPicPr>
              <a:picLocks noChangeAspect="1"/>
            </p:cNvPicPr>
            <p:nvPr/>
          </p:nvPicPr>
          <p:blipFill>
            <a:blip r:embed="rId3"/>
            <a:stretch>
              <a:fillRect/>
            </a:stretch>
          </p:blipFill>
          <p:spPr>
            <a:xfrm>
              <a:off x="910221" y="5352662"/>
              <a:ext cx="1002896" cy="319394"/>
            </a:xfrm>
            <a:prstGeom prst="rect">
              <a:avLst/>
            </a:prstGeom>
          </p:spPr>
        </p:pic>
        <p:pic>
          <p:nvPicPr>
            <p:cNvPr id="16" name="Picture 15">
              <a:extLst>
                <a:ext uri="{FF2B5EF4-FFF2-40B4-BE49-F238E27FC236}">
                  <a16:creationId xmlns:a16="http://schemas.microsoft.com/office/drawing/2014/main" id="{BC82F28B-88FD-4C8F-96B0-310D18E1A416}"/>
                </a:ext>
              </a:extLst>
            </p:cNvPr>
            <p:cNvPicPr>
              <a:picLocks noChangeAspect="1"/>
            </p:cNvPicPr>
            <p:nvPr/>
          </p:nvPicPr>
          <p:blipFill>
            <a:blip r:embed="rId3"/>
            <a:stretch>
              <a:fillRect/>
            </a:stretch>
          </p:blipFill>
          <p:spPr>
            <a:xfrm>
              <a:off x="2094483" y="5352662"/>
              <a:ext cx="1002896" cy="319394"/>
            </a:xfrm>
            <a:prstGeom prst="rect">
              <a:avLst/>
            </a:prstGeom>
          </p:spPr>
        </p:pic>
        <p:pic>
          <p:nvPicPr>
            <p:cNvPr id="17" name="Picture 16">
              <a:extLst>
                <a:ext uri="{FF2B5EF4-FFF2-40B4-BE49-F238E27FC236}">
                  <a16:creationId xmlns:a16="http://schemas.microsoft.com/office/drawing/2014/main" id="{E4919049-CB63-4A8F-A2E9-99C4944F72F8}"/>
                </a:ext>
              </a:extLst>
            </p:cNvPr>
            <p:cNvPicPr>
              <a:picLocks noChangeAspect="1"/>
            </p:cNvPicPr>
            <p:nvPr/>
          </p:nvPicPr>
          <p:blipFill>
            <a:blip r:embed="rId3"/>
            <a:stretch>
              <a:fillRect/>
            </a:stretch>
          </p:blipFill>
          <p:spPr>
            <a:xfrm>
              <a:off x="3278745" y="5352662"/>
              <a:ext cx="1002896" cy="319394"/>
            </a:xfrm>
            <a:prstGeom prst="rect">
              <a:avLst/>
            </a:prstGeom>
          </p:spPr>
        </p:pic>
        <p:pic>
          <p:nvPicPr>
            <p:cNvPr id="18" name="Picture 17">
              <a:extLst>
                <a:ext uri="{FF2B5EF4-FFF2-40B4-BE49-F238E27FC236}">
                  <a16:creationId xmlns:a16="http://schemas.microsoft.com/office/drawing/2014/main" id="{FAE83BFF-EF6B-4973-B0A0-A071E19434B5}"/>
                </a:ext>
              </a:extLst>
            </p:cNvPr>
            <p:cNvPicPr>
              <a:picLocks noChangeAspect="1"/>
            </p:cNvPicPr>
            <p:nvPr/>
          </p:nvPicPr>
          <p:blipFill>
            <a:blip r:embed="rId3"/>
            <a:stretch>
              <a:fillRect/>
            </a:stretch>
          </p:blipFill>
          <p:spPr>
            <a:xfrm>
              <a:off x="4463007" y="5352662"/>
              <a:ext cx="1002896" cy="319394"/>
            </a:xfrm>
            <a:prstGeom prst="rect">
              <a:avLst/>
            </a:prstGeom>
          </p:spPr>
        </p:pic>
        <p:pic>
          <p:nvPicPr>
            <p:cNvPr id="19" name="Picture 18">
              <a:extLst>
                <a:ext uri="{FF2B5EF4-FFF2-40B4-BE49-F238E27FC236}">
                  <a16:creationId xmlns:a16="http://schemas.microsoft.com/office/drawing/2014/main" id="{F1653F2D-3BE3-45DB-A1A2-99A0CA7EBBC2}"/>
                </a:ext>
              </a:extLst>
            </p:cNvPr>
            <p:cNvPicPr>
              <a:picLocks noChangeAspect="1"/>
            </p:cNvPicPr>
            <p:nvPr/>
          </p:nvPicPr>
          <p:blipFill>
            <a:blip r:embed="rId3"/>
            <a:stretch>
              <a:fillRect/>
            </a:stretch>
          </p:blipFill>
          <p:spPr>
            <a:xfrm>
              <a:off x="910221" y="5767002"/>
              <a:ext cx="1002896" cy="319394"/>
            </a:xfrm>
            <a:prstGeom prst="rect">
              <a:avLst/>
            </a:prstGeom>
          </p:spPr>
        </p:pic>
        <p:pic>
          <p:nvPicPr>
            <p:cNvPr id="20" name="Picture 19">
              <a:extLst>
                <a:ext uri="{FF2B5EF4-FFF2-40B4-BE49-F238E27FC236}">
                  <a16:creationId xmlns:a16="http://schemas.microsoft.com/office/drawing/2014/main" id="{BF317026-82A5-4ED2-BC97-5630ABD861DF}"/>
                </a:ext>
              </a:extLst>
            </p:cNvPr>
            <p:cNvPicPr>
              <a:picLocks noChangeAspect="1"/>
            </p:cNvPicPr>
            <p:nvPr/>
          </p:nvPicPr>
          <p:blipFill>
            <a:blip r:embed="rId3"/>
            <a:stretch>
              <a:fillRect/>
            </a:stretch>
          </p:blipFill>
          <p:spPr>
            <a:xfrm>
              <a:off x="2094483" y="5767002"/>
              <a:ext cx="1002896" cy="319394"/>
            </a:xfrm>
            <a:prstGeom prst="rect">
              <a:avLst/>
            </a:prstGeom>
          </p:spPr>
        </p:pic>
        <p:pic>
          <p:nvPicPr>
            <p:cNvPr id="21" name="Picture 20">
              <a:extLst>
                <a:ext uri="{FF2B5EF4-FFF2-40B4-BE49-F238E27FC236}">
                  <a16:creationId xmlns:a16="http://schemas.microsoft.com/office/drawing/2014/main" id="{37F98BE7-F35A-42F5-88FA-9DAF8CC7FFE1}"/>
                </a:ext>
              </a:extLst>
            </p:cNvPr>
            <p:cNvPicPr>
              <a:picLocks noChangeAspect="1"/>
            </p:cNvPicPr>
            <p:nvPr/>
          </p:nvPicPr>
          <p:blipFill>
            <a:blip r:embed="rId3"/>
            <a:stretch>
              <a:fillRect/>
            </a:stretch>
          </p:blipFill>
          <p:spPr>
            <a:xfrm>
              <a:off x="3278745" y="5767002"/>
              <a:ext cx="1002896" cy="319394"/>
            </a:xfrm>
            <a:prstGeom prst="rect">
              <a:avLst/>
            </a:prstGeom>
          </p:spPr>
        </p:pic>
        <p:pic>
          <p:nvPicPr>
            <p:cNvPr id="22" name="Picture 21">
              <a:extLst>
                <a:ext uri="{FF2B5EF4-FFF2-40B4-BE49-F238E27FC236}">
                  <a16:creationId xmlns:a16="http://schemas.microsoft.com/office/drawing/2014/main" id="{2CFC2EA4-4352-43ED-AF94-009FBFE869C5}"/>
                </a:ext>
              </a:extLst>
            </p:cNvPr>
            <p:cNvPicPr>
              <a:picLocks noChangeAspect="1"/>
            </p:cNvPicPr>
            <p:nvPr/>
          </p:nvPicPr>
          <p:blipFill>
            <a:blip r:embed="rId3"/>
            <a:stretch>
              <a:fillRect/>
            </a:stretch>
          </p:blipFill>
          <p:spPr>
            <a:xfrm>
              <a:off x="4463007" y="5767002"/>
              <a:ext cx="1002896" cy="319394"/>
            </a:xfrm>
            <a:prstGeom prst="rect">
              <a:avLst/>
            </a:prstGeom>
          </p:spPr>
        </p:pic>
        <p:sp>
          <p:nvSpPr>
            <p:cNvPr id="23" name="TextBox 22">
              <a:extLst>
                <a:ext uri="{FF2B5EF4-FFF2-40B4-BE49-F238E27FC236}">
                  <a16:creationId xmlns:a16="http://schemas.microsoft.com/office/drawing/2014/main" id="{21087498-F1AC-482B-B4EC-9E8A7D62E63C}"/>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24" name="TextBox 23">
              <a:extLst>
                <a:ext uri="{FF2B5EF4-FFF2-40B4-BE49-F238E27FC236}">
                  <a16:creationId xmlns:a16="http://schemas.microsoft.com/office/drawing/2014/main" id="{5A3B8009-8C20-41D7-AB5A-45818BFFD7E5}"/>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spTree>
    <p:extLst>
      <p:ext uri="{BB962C8B-B14F-4D97-AF65-F5344CB8AC3E}">
        <p14:creationId xmlns:p14="http://schemas.microsoft.com/office/powerpoint/2010/main" val="163352223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1CAFE-0087-4F4E-84F1-31603A84E2B9}"/>
              </a:ext>
            </a:extLst>
          </p:cNvPr>
          <p:cNvSpPr>
            <a:spLocks noGrp="1"/>
          </p:cNvSpPr>
          <p:nvPr>
            <p:ph type="body" sz="quarter" idx="10"/>
          </p:nvPr>
        </p:nvSpPr>
        <p:spPr/>
        <p:txBody>
          <a:bodyPr/>
          <a:lstStyle/>
          <a:p>
            <a:pPr lvl="0"/>
            <a:r>
              <a:rPr lang="en-US" dirty="0"/>
              <a:t>Centralize Access Control</a:t>
            </a:r>
          </a:p>
        </p:txBody>
      </p:sp>
      <p:sp>
        <p:nvSpPr>
          <p:cNvPr id="3" name="Title 2">
            <a:extLst>
              <a:ext uri="{FF2B5EF4-FFF2-40B4-BE49-F238E27FC236}">
                <a16:creationId xmlns:a16="http://schemas.microsoft.com/office/drawing/2014/main" id="{5FED9192-B6EA-0A41-BC35-0ECF10697D2A}"/>
              </a:ext>
            </a:extLst>
          </p:cNvPr>
          <p:cNvSpPr>
            <a:spLocks noGrp="1"/>
          </p:cNvSpPr>
          <p:nvPr>
            <p:ph type="title"/>
          </p:nvPr>
        </p:nvSpPr>
        <p:spPr/>
        <p:txBody>
          <a:bodyPr/>
          <a:lstStyle/>
          <a:p>
            <a:r>
              <a:rPr lang="en-US" dirty="0"/>
              <a:t>Enhance and Simplify Security Initiatives</a:t>
            </a:r>
          </a:p>
        </p:txBody>
      </p:sp>
      <p:sp>
        <p:nvSpPr>
          <p:cNvPr id="4" name="Text Placeholder 3">
            <a:extLst>
              <a:ext uri="{FF2B5EF4-FFF2-40B4-BE49-F238E27FC236}">
                <a16:creationId xmlns:a16="http://schemas.microsoft.com/office/drawing/2014/main" id="{9CE2E9C6-2798-164D-B065-372F6EB0A5CD}"/>
              </a:ext>
            </a:extLst>
          </p:cNvPr>
          <p:cNvSpPr>
            <a:spLocks noGrp="1"/>
          </p:cNvSpPr>
          <p:nvPr>
            <p:ph type="body" sz="quarter" idx="14"/>
          </p:nvPr>
        </p:nvSpPr>
        <p:spPr>
          <a:xfrm>
            <a:off x="380998" y="1468144"/>
            <a:ext cx="11253160" cy="3395717"/>
          </a:xfrm>
        </p:spPr>
        <p:txBody>
          <a:bodyPr/>
          <a:lstStyle/>
          <a:p>
            <a:pPr marL="0" indent="0">
              <a:buNone/>
            </a:pPr>
            <a:r>
              <a:rPr lang="en-US" b="1" dirty="0">
                <a:solidFill>
                  <a:schemeClr val="tx1"/>
                </a:solidFill>
              </a:rPr>
              <a:t>Application Centralization</a:t>
            </a:r>
          </a:p>
          <a:p>
            <a:r>
              <a:rPr lang="en-US" dirty="0"/>
              <a:t>ThinManager security for administration console</a:t>
            </a:r>
          </a:p>
          <a:p>
            <a:r>
              <a:rPr lang="en-US" dirty="0"/>
              <a:t>Active Directory Integration</a:t>
            </a:r>
          </a:p>
          <a:p>
            <a:r>
              <a:rPr lang="en-US" dirty="0"/>
              <a:t>Relevance user/location based delivery (line of sight, location + permission, application transfer of ownership, nested resolvers), User based delivery – a form of mobility</a:t>
            </a:r>
          </a:p>
          <a:p>
            <a:r>
              <a:rPr lang="en-US" dirty="0"/>
              <a:t>Shadowing (warning prompt)</a:t>
            </a:r>
          </a:p>
          <a:p>
            <a:r>
              <a:rPr lang="en-US" dirty="0"/>
              <a:t>Key block module</a:t>
            </a:r>
          </a:p>
          <a:p>
            <a:r>
              <a:rPr lang="en-US" dirty="0"/>
              <a:t>Terminal replacement can be restricted</a:t>
            </a:r>
          </a:p>
          <a:p>
            <a:pPr marL="0" indent="0">
              <a:buNone/>
            </a:pPr>
            <a:endParaRPr lang="en-US" dirty="0"/>
          </a:p>
        </p:txBody>
      </p:sp>
      <p:sp>
        <p:nvSpPr>
          <p:cNvPr id="7" name="Text Placeholder 6">
            <a:extLst>
              <a:ext uri="{FF2B5EF4-FFF2-40B4-BE49-F238E27FC236}">
                <a16:creationId xmlns:a16="http://schemas.microsoft.com/office/drawing/2014/main" id="{1D218C8F-F883-0741-87C0-9BEAAE4FCAB7}"/>
              </a:ext>
            </a:extLst>
          </p:cNvPr>
          <p:cNvSpPr>
            <a:spLocks noGrp="1"/>
          </p:cNvSpPr>
          <p:nvPr>
            <p:ph type="body" sz="quarter" idx="13"/>
          </p:nvPr>
        </p:nvSpPr>
        <p:spPr>
          <a:xfrm>
            <a:off x="2228735" y="5516393"/>
            <a:ext cx="7734530" cy="519112"/>
          </a:xfrm>
        </p:spPr>
        <p:txBody>
          <a:bodyPr/>
          <a:lstStyle/>
          <a:p>
            <a:r>
              <a:rPr lang="en-US" dirty="0"/>
              <a:t>ThinManager allows you to centrally manage access to productivity applications</a:t>
            </a:r>
          </a:p>
        </p:txBody>
      </p:sp>
      <p:grpSp>
        <p:nvGrpSpPr>
          <p:cNvPr id="12" name="Group 11">
            <a:extLst>
              <a:ext uri="{FF2B5EF4-FFF2-40B4-BE49-F238E27FC236}">
                <a16:creationId xmlns:a16="http://schemas.microsoft.com/office/drawing/2014/main" id="{1AAB3AF6-447D-4C91-945C-7F186CF68F83}"/>
              </a:ext>
            </a:extLst>
          </p:cNvPr>
          <p:cNvGrpSpPr/>
          <p:nvPr/>
        </p:nvGrpSpPr>
        <p:grpSpPr>
          <a:xfrm>
            <a:off x="2337513" y="4344426"/>
            <a:ext cx="7516230" cy="1155514"/>
            <a:chOff x="910221" y="5314562"/>
            <a:chExt cx="7516230" cy="1155514"/>
          </a:xfrm>
        </p:grpSpPr>
        <p:pic>
          <p:nvPicPr>
            <p:cNvPr id="13" name="Picture 12">
              <a:extLst>
                <a:ext uri="{FF2B5EF4-FFF2-40B4-BE49-F238E27FC236}">
                  <a16:creationId xmlns:a16="http://schemas.microsoft.com/office/drawing/2014/main" id="{7C4B1D29-180B-410D-A632-CA91C3966C95}"/>
                </a:ext>
              </a:extLst>
            </p:cNvPr>
            <p:cNvPicPr>
              <a:picLocks noChangeAspect="1"/>
            </p:cNvPicPr>
            <p:nvPr/>
          </p:nvPicPr>
          <p:blipFill>
            <a:blip r:embed="rId2"/>
            <a:stretch>
              <a:fillRect/>
            </a:stretch>
          </p:blipFill>
          <p:spPr>
            <a:xfrm>
              <a:off x="6229351" y="5771762"/>
              <a:ext cx="2197100" cy="338526"/>
            </a:xfrm>
            <a:prstGeom prst="rect">
              <a:avLst/>
            </a:prstGeom>
          </p:spPr>
        </p:pic>
        <p:pic>
          <p:nvPicPr>
            <p:cNvPr id="14" name="Picture 13">
              <a:extLst>
                <a:ext uri="{FF2B5EF4-FFF2-40B4-BE49-F238E27FC236}">
                  <a16:creationId xmlns:a16="http://schemas.microsoft.com/office/drawing/2014/main" id="{D003BF2A-6A16-4427-A437-86F1145544B7}"/>
                </a:ext>
              </a:extLst>
            </p:cNvPr>
            <p:cNvPicPr>
              <a:picLocks noChangeAspect="1"/>
            </p:cNvPicPr>
            <p:nvPr/>
          </p:nvPicPr>
          <p:blipFill>
            <a:blip r:embed="rId2"/>
            <a:stretch>
              <a:fillRect/>
            </a:stretch>
          </p:blipFill>
          <p:spPr>
            <a:xfrm>
              <a:off x="6229351" y="5314562"/>
              <a:ext cx="2197100" cy="338526"/>
            </a:xfrm>
            <a:prstGeom prst="rect">
              <a:avLst/>
            </a:prstGeom>
          </p:spPr>
        </p:pic>
        <p:pic>
          <p:nvPicPr>
            <p:cNvPr id="15" name="Picture 14">
              <a:extLst>
                <a:ext uri="{FF2B5EF4-FFF2-40B4-BE49-F238E27FC236}">
                  <a16:creationId xmlns:a16="http://schemas.microsoft.com/office/drawing/2014/main" id="{95E3D8D6-53F1-4729-B1A8-614CB2B4F3F8}"/>
                </a:ext>
              </a:extLst>
            </p:cNvPr>
            <p:cNvPicPr>
              <a:picLocks noChangeAspect="1"/>
            </p:cNvPicPr>
            <p:nvPr/>
          </p:nvPicPr>
          <p:blipFill>
            <a:blip r:embed="rId3"/>
            <a:stretch>
              <a:fillRect/>
            </a:stretch>
          </p:blipFill>
          <p:spPr>
            <a:xfrm>
              <a:off x="910221" y="5352662"/>
              <a:ext cx="1002896" cy="319394"/>
            </a:xfrm>
            <a:prstGeom prst="rect">
              <a:avLst/>
            </a:prstGeom>
          </p:spPr>
        </p:pic>
        <p:pic>
          <p:nvPicPr>
            <p:cNvPr id="16" name="Picture 15">
              <a:extLst>
                <a:ext uri="{FF2B5EF4-FFF2-40B4-BE49-F238E27FC236}">
                  <a16:creationId xmlns:a16="http://schemas.microsoft.com/office/drawing/2014/main" id="{BC82F28B-88FD-4C8F-96B0-310D18E1A416}"/>
                </a:ext>
              </a:extLst>
            </p:cNvPr>
            <p:cNvPicPr>
              <a:picLocks noChangeAspect="1"/>
            </p:cNvPicPr>
            <p:nvPr/>
          </p:nvPicPr>
          <p:blipFill>
            <a:blip r:embed="rId3"/>
            <a:stretch>
              <a:fillRect/>
            </a:stretch>
          </p:blipFill>
          <p:spPr>
            <a:xfrm>
              <a:off x="2094483" y="5352662"/>
              <a:ext cx="1002896" cy="319394"/>
            </a:xfrm>
            <a:prstGeom prst="rect">
              <a:avLst/>
            </a:prstGeom>
          </p:spPr>
        </p:pic>
        <p:pic>
          <p:nvPicPr>
            <p:cNvPr id="17" name="Picture 16">
              <a:extLst>
                <a:ext uri="{FF2B5EF4-FFF2-40B4-BE49-F238E27FC236}">
                  <a16:creationId xmlns:a16="http://schemas.microsoft.com/office/drawing/2014/main" id="{E4919049-CB63-4A8F-A2E9-99C4944F72F8}"/>
                </a:ext>
              </a:extLst>
            </p:cNvPr>
            <p:cNvPicPr>
              <a:picLocks noChangeAspect="1"/>
            </p:cNvPicPr>
            <p:nvPr/>
          </p:nvPicPr>
          <p:blipFill>
            <a:blip r:embed="rId3"/>
            <a:stretch>
              <a:fillRect/>
            </a:stretch>
          </p:blipFill>
          <p:spPr>
            <a:xfrm>
              <a:off x="3278745" y="5352662"/>
              <a:ext cx="1002896" cy="319394"/>
            </a:xfrm>
            <a:prstGeom prst="rect">
              <a:avLst/>
            </a:prstGeom>
          </p:spPr>
        </p:pic>
        <p:pic>
          <p:nvPicPr>
            <p:cNvPr id="18" name="Picture 17">
              <a:extLst>
                <a:ext uri="{FF2B5EF4-FFF2-40B4-BE49-F238E27FC236}">
                  <a16:creationId xmlns:a16="http://schemas.microsoft.com/office/drawing/2014/main" id="{FAE83BFF-EF6B-4973-B0A0-A071E19434B5}"/>
                </a:ext>
              </a:extLst>
            </p:cNvPr>
            <p:cNvPicPr>
              <a:picLocks noChangeAspect="1"/>
            </p:cNvPicPr>
            <p:nvPr/>
          </p:nvPicPr>
          <p:blipFill>
            <a:blip r:embed="rId3"/>
            <a:stretch>
              <a:fillRect/>
            </a:stretch>
          </p:blipFill>
          <p:spPr>
            <a:xfrm>
              <a:off x="4463007" y="5352662"/>
              <a:ext cx="1002896" cy="319394"/>
            </a:xfrm>
            <a:prstGeom prst="rect">
              <a:avLst/>
            </a:prstGeom>
          </p:spPr>
        </p:pic>
        <p:pic>
          <p:nvPicPr>
            <p:cNvPr id="19" name="Picture 18">
              <a:extLst>
                <a:ext uri="{FF2B5EF4-FFF2-40B4-BE49-F238E27FC236}">
                  <a16:creationId xmlns:a16="http://schemas.microsoft.com/office/drawing/2014/main" id="{F1653F2D-3BE3-45DB-A1A2-99A0CA7EBBC2}"/>
                </a:ext>
              </a:extLst>
            </p:cNvPr>
            <p:cNvPicPr>
              <a:picLocks noChangeAspect="1"/>
            </p:cNvPicPr>
            <p:nvPr/>
          </p:nvPicPr>
          <p:blipFill>
            <a:blip r:embed="rId3"/>
            <a:stretch>
              <a:fillRect/>
            </a:stretch>
          </p:blipFill>
          <p:spPr>
            <a:xfrm>
              <a:off x="910221" y="5767002"/>
              <a:ext cx="1002896" cy="319394"/>
            </a:xfrm>
            <a:prstGeom prst="rect">
              <a:avLst/>
            </a:prstGeom>
          </p:spPr>
        </p:pic>
        <p:pic>
          <p:nvPicPr>
            <p:cNvPr id="20" name="Picture 19">
              <a:extLst>
                <a:ext uri="{FF2B5EF4-FFF2-40B4-BE49-F238E27FC236}">
                  <a16:creationId xmlns:a16="http://schemas.microsoft.com/office/drawing/2014/main" id="{BF317026-82A5-4ED2-BC97-5630ABD861DF}"/>
                </a:ext>
              </a:extLst>
            </p:cNvPr>
            <p:cNvPicPr>
              <a:picLocks noChangeAspect="1"/>
            </p:cNvPicPr>
            <p:nvPr/>
          </p:nvPicPr>
          <p:blipFill>
            <a:blip r:embed="rId3"/>
            <a:stretch>
              <a:fillRect/>
            </a:stretch>
          </p:blipFill>
          <p:spPr>
            <a:xfrm>
              <a:off x="2094483" y="5767002"/>
              <a:ext cx="1002896" cy="319394"/>
            </a:xfrm>
            <a:prstGeom prst="rect">
              <a:avLst/>
            </a:prstGeom>
          </p:spPr>
        </p:pic>
        <p:pic>
          <p:nvPicPr>
            <p:cNvPr id="21" name="Picture 20">
              <a:extLst>
                <a:ext uri="{FF2B5EF4-FFF2-40B4-BE49-F238E27FC236}">
                  <a16:creationId xmlns:a16="http://schemas.microsoft.com/office/drawing/2014/main" id="{37F98BE7-F35A-42F5-88FA-9DAF8CC7FFE1}"/>
                </a:ext>
              </a:extLst>
            </p:cNvPr>
            <p:cNvPicPr>
              <a:picLocks noChangeAspect="1"/>
            </p:cNvPicPr>
            <p:nvPr/>
          </p:nvPicPr>
          <p:blipFill>
            <a:blip r:embed="rId3"/>
            <a:stretch>
              <a:fillRect/>
            </a:stretch>
          </p:blipFill>
          <p:spPr>
            <a:xfrm>
              <a:off x="3278745" y="5767002"/>
              <a:ext cx="1002896" cy="319394"/>
            </a:xfrm>
            <a:prstGeom prst="rect">
              <a:avLst/>
            </a:prstGeom>
          </p:spPr>
        </p:pic>
        <p:pic>
          <p:nvPicPr>
            <p:cNvPr id="22" name="Picture 21">
              <a:extLst>
                <a:ext uri="{FF2B5EF4-FFF2-40B4-BE49-F238E27FC236}">
                  <a16:creationId xmlns:a16="http://schemas.microsoft.com/office/drawing/2014/main" id="{2CFC2EA4-4352-43ED-AF94-009FBFE869C5}"/>
                </a:ext>
              </a:extLst>
            </p:cNvPr>
            <p:cNvPicPr>
              <a:picLocks noChangeAspect="1"/>
            </p:cNvPicPr>
            <p:nvPr/>
          </p:nvPicPr>
          <p:blipFill>
            <a:blip r:embed="rId3"/>
            <a:stretch>
              <a:fillRect/>
            </a:stretch>
          </p:blipFill>
          <p:spPr>
            <a:xfrm>
              <a:off x="4463007" y="5767002"/>
              <a:ext cx="1002896" cy="319394"/>
            </a:xfrm>
            <a:prstGeom prst="rect">
              <a:avLst/>
            </a:prstGeom>
          </p:spPr>
        </p:pic>
        <p:sp>
          <p:nvSpPr>
            <p:cNvPr id="23" name="TextBox 22">
              <a:extLst>
                <a:ext uri="{FF2B5EF4-FFF2-40B4-BE49-F238E27FC236}">
                  <a16:creationId xmlns:a16="http://schemas.microsoft.com/office/drawing/2014/main" id="{21087498-F1AC-482B-B4EC-9E8A7D62E63C}"/>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24" name="TextBox 23">
              <a:extLst>
                <a:ext uri="{FF2B5EF4-FFF2-40B4-BE49-F238E27FC236}">
                  <a16:creationId xmlns:a16="http://schemas.microsoft.com/office/drawing/2014/main" id="{5A3B8009-8C20-41D7-AB5A-45818BFFD7E5}"/>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spTree>
    <p:extLst>
      <p:ext uri="{BB962C8B-B14F-4D97-AF65-F5344CB8AC3E}">
        <p14:creationId xmlns:p14="http://schemas.microsoft.com/office/powerpoint/2010/main" val="377229961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1CAFE-0087-4F4E-84F1-31603A84E2B9}"/>
              </a:ext>
            </a:extLst>
          </p:cNvPr>
          <p:cNvSpPr>
            <a:spLocks noGrp="1"/>
          </p:cNvSpPr>
          <p:nvPr>
            <p:ph type="body" sz="quarter" idx="10"/>
          </p:nvPr>
        </p:nvSpPr>
        <p:spPr/>
        <p:txBody>
          <a:bodyPr/>
          <a:lstStyle/>
          <a:p>
            <a:pPr lvl="0"/>
            <a:r>
              <a:rPr lang="en-US" dirty="0"/>
              <a:t>Simplify Lifecycle Support</a:t>
            </a:r>
          </a:p>
        </p:txBody>
      </p:sp>
      <p:sp>
        <p:nvSpPr>
          <p:cNvPr id="3" name="Title 2">
            <a:extLst>
              <a:ext uri="{FF2B5EF4-FFF2-40B4-BE49-F238E27FC236}">
                <a16:creationId xmlns:a16="http://schemas.microsoft.com/office/drawing/2014/main" id="{5FED9192-B6EA-0A41-BC35-0ECF10697D2A}"/>
              </a:ext>
            </a:extLst>
          </p:cNvPr>
          <p:cNvSpPr>
            <a:spLocks noGrp="1"/>
          </p:cNvSpPr>
          <p:nvPr>
            <p:ph type="title"/>
          </p:nvPr>
        </p:nvSpPr>
        <p:spPr/>
        <p:txBody>
          <a:bodyPr/>
          <a:lstStyle/>
          <a:p>
            <a:r>
              <a:rPr lang="en-US" dirty="0"/>
              <a:t>Enhance and Simplify Security Initiatives</a:t>
            </a:r>
          </a:p>
        </p:txBody>
      </p:sp>
      <p:sp>
        <p:nvSpPr>
          <p:cNvPr id="4" name="Text Placeholder 3">
            <a:extLst>
              <a:ext uri="{FF2B5EF4-FFF2-40B4-BE49-F238E27FC236}">
                <a16:creationId xmlns:a16="http://schemas.microsoft.com/office/drawing/2014/main" id="{9CE2E9C6-2798-164D-B065-372F6EB0A5CD}"/>
              </a:ext>
            </a:extLst>
          </p:cNvPr>
          <p:cNvSpPr>
            <a:spLocks noGrp="1"/>
          </p:cNvSpPr>
          <p:nvPr>
            <p:ph type="body" sz="quarter" idx="14"/>
          </p:nvPr>
        </p:nvSpPr>
        <p:spPr>
          <a:xfrm>
            <a:off x="380997" y="1468144"/>
            <a:ext cx="11051877" cy="3395717"/>
          </a:xfrm>
        </p:spPr>
        <p:txBody>
          <a:bodyPr/>
          <a:lstStyle/>
          <a:p>
            <a:pPr marL="0" indent="0">
              <a:buNone/>
            </a:pPr>
            <a:r>
              <a:rPr lang="en-US" b="1" dirty="0">
                <a:solidFill>
                  <a:schemeClr val="tx1"/>
                </a:solidFill>
              </a:rPr>
              <a:t>Lifecycle Management</a:t>
            </a:r>
          </a:p>
          <a:p>
            <a:r>
              <a:rPr lang="en-US" dirty="0"/>
              <a:t>Patch/Upgrade effort reduced with centralized content (RDS, less PCs to maintain)</a:t>
            </a:r>
          </a:p>
          <a:p>
            <a:pPr lvl="1"/>
            <a:r>
              <a:rPr lang="en-US" dirty="0"/>
              <a:t>HA options for RDS and ThinManager redundancy</a:t>
            </a:r>
          </a:p>
          <a:p>
            <a:r>
              <a:rPr lang="en-US" dirty="0"/>
              <a:t>Don’t have to take the system down to patch/upgrade components</a:t>
            </a:r>
          </a:p>
          <a:p>
            <a:pPr lvl="1"/>
            <a:r>
              <a:rPr lang="en-US" dirty="0"/>
              <a:t>More incentive to keep up-to-date on everything, </a:t>
            </a:r>
            <a:r>
              <a:rPr lang="en-US" b="1" dirty="0"/>
              <a:t>legacy systems are most vulnerable to new attacks</a:t>
            </a:r>
          </a:p>
          <a:p>
            <a:pPr marL="0" indent="0">
              <a:buNone/>
            </a:pPr>
            <a:endParaRPr lang="en-US" dirty="0"/>
          </a:p>
        </p:txBody>
      </p:sp>
      <p:sp>
        <p:nvSpPr>
          <p:cNvPr id="7" name="Text Placeholder 6">
            <a:extLst>
              <a:ext uri="{FF2B5EF4-FFF2-40B4-BE49-F238E27FC236}">
                <a16:creationId xmlns:a16="http://schemas.microsoft.com/office/drawing/2014/main" id="{1D218C8F-F883-0741-87C0-9BEAAE4FCAB7}"/>
              </a:ext>
            </a:extLst>
          </p:cNvPr>
          <p:cNvSpPr>
            <a:spLocks noGrp="1"/>
          </p:cNvSpPr>
          <p:nvPr>
            <p:ph type="body" sz="quarter" idx="13"/>
          </p:nvPr>
        </p:nvSpPr>
        <p:spPr>
          <a:xfrm>
            <a:off x="2687250" y="5504991"/>
            <a:ext cx="6817499" cy="519112"/>
          </a:xfrm>
        </p:spPr>
        <p:txBody>
          <a:bodyPr/>
          <a:lstStyle/>
          <a:p>
            <a:r>
              <a:rPr lang="en-US" dirty="0"/>
              <a:t>ThinManager reduces OS maintenance and hardware life cycle support</a:t>
            </a:r>
          </a:p>
        </p:txBody>
      </p:sp>
      <p:grpSp>
        <p:nvGrpSpPr>
          <p:cNvPr id="12" name="Group 11">
            <a:extLst>
              <a:ext uri="{FF2B5EF4-FFF2-40B4-BE49-F238E27FC236}">
                <a16:creationId xmlns:a16="http://schemas.microsoft.com/office/drawing/2014/main" id="{1AAB3AF6-447D-4C91-945C-7F186CF68F83}"/>
              </a:ext>
            </a:extLst>
          </p:cNvPr>
          <p:cNvGrpSpPr/>
          <p:nvPr/>
        </p:nvGrpSpPr>
        <p:grpSpPr>
          <a:xfrm>
            <a:off x="2337513" y="3936105"/>
            <a:ext cx="7516230" cy="1155514"/>
            <a:chOff x="910221" y="5314562"/>
            <a:chExt cx="7516230" cy="1155514"/>
          </a:xfrm>
        </p:grpSpPr>
        <p:pic>
          <p:nvPicPr>
            <p:cNvPr id="13" name="Picture 12">
              <a:extLst>
                <a:ext uri="{FF2B5EF4-FFF2-40B4-BE49-F238E27FC236}">
                  <a16:creationId xmlns:a16="http://schemas.microsoft.com/office/drawing/2014/main" id="{7C4B1D29-180B-410D-A632-CA91C3966C95}"/>
                </a:ext>
              </a:extLst>
            </p:cNvPr>
            <p:cNvPicPr>
              <a:picLocks noChangeAspect="1"/>
            </p:cNvPicPr>
            <p:nvPr/>
          </p:nvPicPr>
          <p:blipFill>
            <a:blip r:embed="rId2"/>
            <a:stretch>
              <a:fillRect/>
            </a:stretch>
          </p:blipFill>
          <p:spPr>
            <a:xfrm>
              <a:off x="6229351" y="5771762"/>
              <a:ext cx="2197100" cy="338526"/>
            </a:xfrm>
            <a:prstGeom prst="rect">
              <a:avLst/>
            </a:prstGeom>
          </p:spPr>
        </p:pic>
        <p:pic>
          <p:nvPicPr>
            <p:cNvPr id="14" name="Picture 13">
              <a:extLst>
                <a:ext uri="{FF2B5EF4-FFF2-40B4-BE49-F238E27FC236}">
                  <a16:creationId xmlns:a16="http://schemas.microsoft.com/office/drawing/2014/main" id="{D003BF2A-6A16-4427-A437-86F1145544B7}"/>
                </a:ext>
              </a:extLst>
            </p:cNvPr>
            <p:cNvPicPr>
              <a:picLocks noChangeAspect="1"/>
            </p:cNvPicPr>
            <p:nvPr/>
          </p:nvPicPr>
          <p:blipFill>
            <a:blip r:embed="rId2"/>
            <a:stretch>
              <a:fillRect/>
            </a:stretch>
          </p:blipFill>
          <p:spPr>
            <a:xfrm>
              <a:off x="6229351" y="5314562"/>
              <a:ext cx="2197100" cy="338526"/>
            </a:xfrm>
            <a:prstGeom prst="rect">
              <a:avLst/>
            </a:prstGeom>
          </p:spPr>
        </p:pic>
        <p:pic>
          <p:nvPicPr>
            <p:cNvPr id="15" name="Picture 14">
              <a:extLst>
                <a:ext uri="{FF2B5EF4-FFF2-40B4-BE49-F238E27FC236}">
                  <a16:creationId xmlns:a16="http://schemas.microsoft.com/office/drawing/2014/main" id="{95E3D8D6-53F1-4729-B1A8-614CB2B4F3F8}"/>
                </a:ext>
              </a:extLst>
            </p:cNvPr>
            <p:cNvPicPr>
              <a:picLocks noChangeAspect="1"/>
            </p:cNvPicPr>
            <p:nvPr/>
          </p:nvPicPr>
          <p:blipFill>
            <a:blip r:embed="rId3"/>
            <a:stretch>
              <a:fillRect/>
            </a:stretch>
          </p:blipFill>
          <p:spPr>
            <a:xfrm>
              <a:off x="910221" y="5352662"/>
              <a:ext cx="1002896" cy="319394"/>
            </a:xfrm>
            <a:prstGeom prst="rect">
              <a:avLst/>
            </a:prstGeom>
          </p:spPr>
        </p:pic>
        <p:pic>
          <p:nvPicPr>
            <p:cNvPr id="16" name="Picture 15">
              <a:extLst>
                <a:ext uri="{FF2B5EF4-FFF2-40B4-BE49-F238E27FC236}">
                  <a16:creationId xmlns:a16="http://schemas.microsoft.com/office/drawing/2014/main" id="{BC82F28B-88FD-4C8F-96B0-310D18E1A416}"/>
                </a:ext>
              </a:extLst>
            </p:cNvPr>
            <p:cNvPicPr>
              <a:picLocks noChangeAspect="1"/>
            </p:cNvPicPr>
            <p:nvPr/>
          </p:nvPicPr>
          <p:blipFill>
            <a:blip r:embed="rId3"/>
            <a:stretch>
              <a:fillRect/>
            </a:stretch>
          </p:blipFill>
          <p:spPr>
            <a:xfrm>
              <a:off x="2094483" y="5352662"/>
              <a:ext cx="1002896" cy="319394"/>
            </a:xfrm>
            <a:prstGeom prst="rect">
              <a:avLst/>
            </a:prstGeom>
          </p:spPr>
        </p:pic>
        <p:pic>
          <p:nvPicPr>
            <p:cNvPr id="17" name="Picture 16">
              <a:extLst>
                <a:ext uri="{FF2B5EF4-FFF2-40B4-BE49-F238E27FC236}">
                  <a16:creationId xmlns:a16="http://schemas.microsoft.com/office/drawing/2014/main" id="{E4919049-CB63-4A8F-A2E9-99C4944F72F8}"/>
                </a:ext>
              </a:extLst>
            </p:cNvPr>
            <p:cNvPicPr>
              <a:picLocks noChangeAspect="1"/>
            </p:cNvPicPr>
            <p:nvPr/>
          </p:nvPicPr>
          <p:blipFill>
            <a:blip r:embed="rId3"/>
            <a:stretch>
              <a:fillRect/>
            </a:stretch>
          </p:blipFill>
          <p:spPr>
            <a:xfrm>
              <a:off x="3278745" y="5352662"/>
              <a:ext cx="1002896" cy="319394"/>
            </a:xfrm>
            <a:prstGeom prst="rect">
              <a:avLst/>
            </a:prstGeom>
          </p:spPr>
        </p:pic>
        <p:pic>
          <p:nvPicPr>
            <p:cNvPr id="18" name="Picture 17">
              <a:extLst>
                <a:ext uri="{FF2B5EF4-FFF2-40B4-BE49-F238E27FC236}">
                  <a16:creationId xmlns:a16="http://schemas.microsoft.com/office/drawing/2014/main" id="{FAE83BFF-EF6B-4973-B0A0-A071E19434B5}"/>
                </a:ext>
              </a:extLst>
            </p:cNvPr>
            <p:cNvPicPr>
              <a:picLocks noChangeAspect="1"/>
            </p:cNvPicPr>
            <p:nvPr/>
          </p:nvPicPr>
          <p:blipFill>
            <a:blip r:embed="rId3"/>
            <a:stretch>
              <a:fillRect/>
            </a:stretch>
          </p:blipFill>
          <p:spPr>
            <a:xfrm>
              <a:off x="4463007" y="5352662"/>
              <a:ext cx="1002896" cy="319394"/>
            </a:xfrm>
            <a:prstGeom prst="rect">
              <a:avLst/>
            </a:prstGeom>
          </p:spPr>
        </p:pic>
        <p:pic>
          <p:nvPicPr>
            <p:cNvPr id="19" name="Picture 18">
              <a:extLst>
                <a:ext uri="{FF2B5EF4-FFF2-40B4-BE49-F238E27FC236}">
                  <a16:creationId xmlns:a16="http://schemas.microsoft.com/office/drawing/2014/main" id="{F1653F2D-3BE3-45DB-A1A2-99A0CA7EBBC2}"/>
                </a:ext>
              </a:extLst>
            </p:cNvPr>
            <p:cNvPicPr>
              <a:picLocks noChangeAspect="1"/>
            </p:cNvPicPr>
            <p:nvPr/>
          </p:nvPicPr>
          <p:blipFill>
            <a:blip r:embed="rId3"/>
            <a:stretch>
              <a:fillRect/>
            </a:stretch>
          </p:blipFill>
          <p:spPr>
            <a:xfrm>
              <a:off x="910221" y="5767002"/>
              <a:ext cx="1002896" cy="319394"/>
            </a:xfrm>
            <a:prstGeom prst="rect">
              <a:avLst/>
            </a:prstGeom>
          </p:spPr>
        </p:pic>
        <p:pic>
          <p:nvPicPr>
            <p:cNvPr id="20" name="Picture 19">
              <a:extLst>
                <a:ext uri="{FF2B5EF4-FFF2-40B4-BE49-F238E27FC236}">
                  <a16:creationId xmlns:a16="http://schemas.microsoft.com/office/drawing/2014/main" id="{BF317026-82A5-4ED2-BC97-5630ABD861DF}"/>
                </a:ext>
              </a:extLst>
            </p:cNvPr>
            <p:cNvPicPr>
              <a:picLocks noChangeAspect="1"/>
            </p:cNvPicPr>
            <p:nvPr/>
          </p:nvPicPr>
          <p:blipFill>
            <a:blip r:embed="rId3"/>
            <a:stretch>
              <a:fillRect/>
            </a:stretch>
          </p:blipFill>
          <p:spPr>
            <a:xfrm>
              <a:off x="2094483" y="5767002"/>
              <a:ext cx="1002896" cy="319394"/>
            </a:xfrm>
            <a:prstGeom prst="rect">
              <a:avLst/>
            </a:prstGeom>
          </p:spPr>
        </p:pic>
        <p:pic>
          <p:nvPicPr>
            <p:cNvPr id="21" name="Picture 20">
              <a:extLst>
                <a:ext uri="{FF2B5EF4-FFF2-40B4-BE49-F238E27FC236}">
                  <a16:creationId xmlns:a16="http://schemas.microsoft.com/office/drawing/2014/main" id="{37F98BE7-F35A-42F5-88FA-9DAF8CC7FFE1}"/>
                </a:ext>
              </a:extLst>
            </p:cNvPr>
            <p:cNvPicPr>
              <a:picLocks noChangeAspect="1"/>
            </p:cNvPicPr>
            <p:nvPr/>
          </p:nvPicPr>
          <p:blipFill>
            <a:blip r:embed="rId3"/>
            <a:stretch>
              <a:fillRect/>
            </a:stretch>
          </p:blipFill>
          <p:spPr>
            <a:xfrm>
              <a:off x="3278745" y="5767002"/>
              <a:ext cx="1002896" cy="319394"/>
            </a:xfrm>
            <a:prstGeom prst="rect">
              <a:avLst/>
            </a:prstGeom>
          </p:spPr>
        </p:pic>
        <p:pic>
          <p:nvPicPr>
            <p:cNvPr id="22" name="Picture 21">
              <a:extLst>
                <a:ext uri="{FF2B5EF4-FFF2-40B4-BE49-F238E27FC236}">
                  <a16:creationId xmlns:a16="http://schemas.microsoft.com/office/drawing/2014/main" id="{2CFC2EA4-4352-43ED-AF94-009FBFE869C5}"/>
                </a:ext>
              </a:extLst>
            </p:cNvPr>
            <p:cNvPicPr>
              <a:picLocks noChangeAspect="1"/>
            </p:cNvPicPr>
            <p:nvPr/>
          </p:nvPicPr>
          <p:blipFill>
            <a:blip r:embed="rId3"/>
            <a:stretch>
              <a:fillRect/>
            </a:stretch>
          </p:blipFill>
          <p:spPr>
            <a:xfrm>
              <a:off x="4463007" y="5767002"/>
              <a:ext cx="1002896" cy="319394"/>
            </a:xfrm>
            <a:prstGeom prst="rect">
              <a:avLst/>
            </a:prstGeom>
          </p:spPr>
        </p:pic>
        <p:sp>
          <p:nvSpPr>
            <p:cNvPr id="23" name="TextBox 22">
              <a:extLst>
                <a:ext uri="{FF2B5EF4-FFF2-40B4-BE49-F238E27FC236}">
                  <a16:creationId xmlns:a16="http://schemas.microsoft.com/office/drawing/2014/main" id="{21087498-F1AC-482B-B4EC-9E8A7D62E63C}"/>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24" name="TextBox 23">
              <a:extLst>
                <a:ext uri="{FF2B5EF4-FFF2-40B4-BE49-F238E27FC236}">
                  <a16:creationId xmlns:a16="http://schemas.microsoft.com/office/drawing/2014/main" id="{5A3B8009-8C20-41D7-AB5A-45818BFFD7E5}"/>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spTree>
    <p:extLst>
      <p:ext uri="{BB962C8B-B14F-4D97-AF65-F5344CB8AC3E}">
        <p14:creationId xmlns:p14="http://schemas.microsoft.com/office/powerpoint/2010/main" val="20049471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11CAFE-0087-4F4E-84F1-31603A84E2B9}"/>
              </a:ext>
            </a:extLst>
          </p:cNvPr>
          <p:cNvSpPr>
            <a:spLocks noGrp="1"/>
          </p:cNvSpPr>
          <p:nvPr>
            <p:ph type="body" sz="quarter" idx="10"/>
          </p:nvPr>
        </p:nvSpPr>
        <p:spPr/>
        <p:txBody>
          <a:bodyPr/>
          <a:lstStyle/>
          <a:p>
            <a:pPr lvl="0"/>
            <a:r>
              <a:rPr lang="en-US" dirty="0"/>
              <a:t>Simplify Lifecycle Support</a:t>
            </a:r>
          </a:p>
        </p:txBody>
      </p:sp>
      <p:sp>
        <p:nvSpPr>
          <p:cNvPr id="3" name="Title 2">
            <a:extLst>
              <a:ext uri="{FF2B5EF4-FFF2-40B4-BE49-F238E27FC236}">
                <a16:creationId xmlns:a16="http://schemas.microsoft.com/office/drawing/2014/main" id="{5FED9192-B6EA-0A41-BC35-0ECF10697D2A}"/>
              </a:ext>
            </a:extLst>
          </p:cNvPr>
          <p:cNvSpPr>
            <a:spLocks noGrp="1"/>
          </p:cNvSpPr>
          <p:nvPr>
            <p:ph type="title"/>
          </p:nvPr>
        </p:nvSpPr>
        <p:spPr/>
        <p:txBody>
          <a:bodyPr/>
          <a:lstStyle/>
          <a:p>
            <a:r>
              <a:rPr lang="en-US" dirty="0"/>
              <a:t>Enhance and Simplify Security Initiatives</a:t>
            </a:r>
          </a:p>
        </p:txBody>
      </p:sp>
      <p:sp>
        <p:nvSpPr>
          <p:cNvPr id="4" name="Text Placeholder 3">
            <a:extLst>
              <a:ext uri="{FF2B5EF4-FFF2-40B4-BE49-F238E27FC236}">
                <a16:creationId xmlns:a16="http://schemas.microsoft.com/office/drawing/2014/main" id="{9CE2E9C6-2798-164D-B065-372F6EB0A5CD}"/>
              </a:ext>
            </a:extLst>
          </p:cNvPr>
          <p:cNvSpPr>
            <a:spLocks noGrp="1"/>
          </p:cNvSpPr>
          <p:nvPr>
            <p:ph type="body" sz="quarter" idx="14"/>
          </p:nvPr>
        </p:nvSpPr>
        <p:spPr>
          <a:xfrm>
            <a:off x="380998" y="1468144"/>
            <a:ext cx="9217328" cy="3395717"/>
          </a:xfrm>
        </p:spPr>
        <p:txBody>
          <a:bodyPr/>
          <a:lstStyle/>
          <a:p>
            <a:pPr marL="0" indent="0">
              <a:buNone/>
            </a:pPr>
            <a:r>
              <a:rPr lang="en-US" b="1" dirty="0">
                <a:solidFill>
                  <a:schemeClr val="tx1"/>
                </a:solidFill>
              </a:rPr>
              <a:t>Virtualization Support</a:t>
            </a:r>
          </a:p>
          <a:p>
            <a:r>
              <a:rPr lang="en-US" dirty="0"/>
              <a:t>Imaging VMs/Snapshots for easier qualification and restoration, if needed</a:t>
            </a:r>
          </a:p>
          <a:p>
            <a:r>
              <a:rPr lang="en-US" dirty="0"/>
              <a:t>Antivirus clients and scans can be offloaded from each VM onto a centralized antivirus template which can scan VMs with dedicated resources </a:t>
            </a:r>
          </a:p>
          <a:p>
            <a:pPr marL="0" indent="0">
              <a:buNone/>
            </a:pPr>
            <a:endParaRPr lang="en-US" dirty="0"/>
          </a:p>
        </p:txBody>
      </p:sp>
      <p:sp>
        <p:nvSpPr>
          <p:cNvPr id="7" name="Text Placeholder 6">
            <a:extLst>
              <a:ext uri="{FF2B5EF4-FFF2-40B4-BE49-F238E27FC236}">
                <a16:creationId xmlns:a16="http://schemas.microsoft.com/office/drawing/2014/main" id="{1D218C8F-F883-0741-87C0-9BEAAE4FCAB7}"/>
              </a:ext>
            </a:extLst>
          </p:cNvPr>
          <p:cNvSpPr>
            <a:spLocks noGrp="1"/>
          </p:cNvSpPr>
          <p:nvPr>
            <p:ph type="body" sz="quarter" idx="13"/>
          </p:nvPr>
        </p:nvSpPr>
        <p:spPr>
          <a:xfrm>
            <a:off x="2687250" y="5504991"/>
            <a:ext cx="6817499" cy="519112"/>
          </a:xfrm>
        </p:spPr>
        <p:txBody>
          <a:bodyPr/>
          <a:lstStyle/>
          <a:p>
            <a:r>
              <a:rPr lang="en-US" dirty="0"/>
              <a:t>ThinManager securely delivers physical and virtual content to user terminals</a:t>
            </a:r>
          </a:p>
        </p:txBody>
      </p:sp>
      <p:grpSp>
        <p:nvGrpSpPr>
          <p:cNvPr id="12" name="Group 11">
            <a:extLst>
              <a:ext uri="{FF2B5EF4-FFF2-40B4-BE49-F238E27FC236}">
                <a16:creationId xmlns:a16="http://schemas.microsoft.com/office/drawing/2014/main" id="{1AAB3AF6-447D-4C91-945C-7F186CF68F83}"/>
              </a:ext>
            </a:extLst>
          </p:cNvPr>
          <p:cNvGrpSpPr/>
          <p:nvPr/>
        </p:nvGrpSpPr>
        <p:grpSpPr>
          <a:xfrm>
            <a:off x="2337513" y="3936105"/>
            <a:ext cx="7516230" cy="1155514"/>
            <a:chOff x="910221" y="5314562"/>
            <a:chExt cx="7516230" cy="1155514"/>
          </a:xfrm>
        </p:grpSpPr>
        <p:pic>
          <p:nvPicPr>
            <p:cNvPr id="13" name="Picture 12">
              <a:extLst>
                <a:ext uri="{FF2B5EF4-FFF2-40B4-BE49-F238E27FC236}">
                  <a16:creationId xmlns:a16="http://schemas.microsoft.com/office/drawing/2014/main" id="{7C4B1D29-180B-410D-A632-CA91C3966C95}"/>
                </a:ext>
              </a:extLst>
            </p:cNvPr>
            <p:cNvPicPr>
              <a:picLocks noChangeAspect="1"/>
            </p:cNvPicPr>
            <p:nvPr/>
          </p:nvPicPr>
          <p:blipFill>
            <a:blip r:embed="rId2"/>
            <a:stretch>
              <a:fillRect/>
            </a:stretch>
          </p:blipFill>
          <p:spPr>
            <a:xfrm>
              <a:off x="6229351" y="5771762"/>
              <a:ext cx="2197100" cy="338526"/>
            </a:xfrm>
            <a:prstGeom prst="rect">
              <a:avLst/>
            </a:prstGeom>
          </p:spPr>
        </p:pic>
        <p:pic>
          <p:nvPicPr>
            <p:cNvPr id="14" name="Picture 13">
              <a:extLst>
                <a:ext uri="{FF2B5EF4-FFF2-40B4-BE49-F238E27FC236}">
                  <a16:creationId xmlns:a16="http://schemas.microsoft.com/office/drawing/2014/main" id="{D003BF2A-6A16-4427-A437-86F1145544B7}"/>
                </a:ext>
              </a:extLst>
            </p:cNvPr>
            <p:cNvPicPr>
              <a:picLocks noChangeAspect="1"/>
            </p:cNvPicPr>
            <p:nvPr/>
          </p:nvPicPr>
          <p:blipFill>
            <a:blip r:embed="rId2"/>
            <a:stretch>
              <a:fillRect/>
            </a:stretch>
          </p:blipFill>
          <p:spPr>
            <a:xfrm>
              <a:off x="6229351" y="5314562"/>
              <a:ext cx="2197100" cy="338526"/>
            </a:xfrm>
            <a:prstGeom prst="rect">
              <a:avLst/>
            </a:prstGeom>
          </p:spPr>
        </p:pic>
        <p:pic>
          <p:nvPicPr>
            <p:cNvPr id="15" name="Picture 14">
              <a:extLst>
                <a:ext uri="{FF2B5EF4-FFF2-40B4-BE49-F238E27FC236}">
                  <a16:creationId xmlns:a16="http://schemas.microsoft.com/office/drawing/2014/main" id="{95E3D8D6-53F1-4729-B1A8-614CB2B4F3F8}"/>
                </a:ext>
              </a:extLst>
            </p:cNvPr>
            <p:cNvPicPr>
              <a:picLocks noChangeAspect="1"/>
            </p:cNvPicPr>
            <p:nvPr/>
          </p:nvPicPr>
          <p:blipFill>
            <a:blip r:embed="rId3"/>
            <a:stretch>
              <a:fillRect/>
            </a:stretch>
          </p:blipFill>
          <p:spPr>
            <a:xfrm>
              <a:off x="910221" y="5352662"/>
              <a:ext cx="1002896" cy="319394"/>
            </a:xfrm>
            <a:prstGeom prst="rect">
              <a:avLst/>
            </a:prstGeom>
          </p:spPr>
        </p:pic>
        <p:pic>
          <p:nvPicPr>
            <p:cNvPr id="16" name="Picture 15">
              <a:extLst>
                <a:ext uri="{FF2B5EF4-FFF2-40B4-BE49-F238E27FC236}">
                  <a16:creationId xmlns:a16="http://schemas.microsoft.com/office/drawing/2014/main" id="{BC82F28B-88FD-4C8F-96B0-310D18E1A416}"/>
                </a:ext>
              </a:extLst>
            </p:cNvPr>
            <p:cNvPicPr>
              <a:picLocks noChangeAspect="1"/>
            </p:cNvPicPr>
            <p:nvPr/>
          </p:nvPicPr>
          <p:blipFill>
            <a:blip r:embed="rId3"/>
            <a:stretch>
              <a:fillRect/>
            </a:stretch>
          </p:blipFill>
          <p:spPr>
            <a:xfrm>
              <a:off x="2094483" y="5352662"/>
              <a:ext cx="1002896" cy="319394"/>
            </a:xfrm>
            <a:prstGeom prst="rect">
              <a:avLst/>
            </a:prstGeom>
          </p:spPr>
        </p:pic>
        <p:pic>
          <p:nvPicPr>
            <p:cNvPr id="17" name="Picture 16">
              <a:extLst>
                <a:ext uri="{FF2B5EF4-FFF2-40B4-BE49-F238E27FC236}">
                  <a16:creationId xmlns:a16="http://schemas.microsoft.com/office/drawing/2014/main" id="{E4919049-CB63-4A8F-A2E9-99C4944F72F8}"/>
                </a:ext>
              </a:extLst>
            </p:cNvPr>
            <p:cNvPicPr>
              <a:picLocks noChangeAspect="1"/>
            </p:cNvPicPr>
            <p:nvPr/>
          </p:nvPicPr>
          <p:blipFill>
            <a:blip r:embed="rId3"/>
            <a:stretch>
              <a:fillRect/>
            </a:stretch>
          </p:blipFill>
          <p:spPr>
            <a:xfrm>
              <a:off x="3278745" y="5352662"/>
              <a:ext cx="1002896" cy="319394"/>
            </a:xfrm>
            <a:prstGeom prst="rect">
              <a:avLst/>
            </a:prstGeom>
          </p:spPr>
        </p:pic>
        <p:pic>
          <p:nvPicPr>
            <p:cNvPr id="18" name="Picture 17">
              <a:extLst>
                <a:ext uri="{FF2B5EF4-FFF2-40B4-BE49-F238E27FC236}">
                  <a16:creationId xmlns:a16="http://schemas.microsoft.com/office/drawing/2014/main" id="{FAE83BFF-EF6B-4973-B0A0-A071E19434B5}"/>
                </a:ext>
              </a:extLst>
            </p:cNvPr>
            <p:cNvPicPr>
              <a:picLocks noChangeAspect="1"/>
            </p:cNvPicPr>
            <p:nvPr/>
          </p:nvPicPr>
          <p:blipFill>
            <a:blip r:embed="rId3"/>
            <a:stretch>
              <a:fillRect/>
            </a:stretch>
          </p:blipFill>
          <p:spPr>
            <a:xfrm>
              <a:off x="4463007" y="5352662"/>
              <a:ext cx="1002896" cy="319394"/>
            </a:xfrm>
            <a:prstGeom prst="rect">
              <a:avLst/>
            </a:prstGeom>
          </p:spPr>
        </p:pic>
        <p:pic>
          <p:nvPicPr>
            <p:cNvPr id="19" name="Picture 18">
              <a:extLst>
                <a:ext uri="{FF2B5EF4-FFF2-40B4-BE49-F238E27FC236}">
                  <a16:creationId xmlns:a16="http://schemas.microsoft.com/office/drawing/2014/main" id="{F1653F2D-3BE3-45DB-A1A2-99A0CA7EBBC2}"/>
                </a:ext>
              </a:extLst>
            </p:cNvPr>
            <p:cNvPicPr>
              <a:picLocks noChangeAspect="1"/>
            </p:cNvPicPr>
            <p:nvPr/>
          </p:nvPicPr>
          <p:blipFill>
            <a:blip r:embed="rId3"/>
            <a:stretch>
              <a:fillRect/>
            </a:stretch>
          </p:blipFill>
          <p:spPr>
            <a:xfrm>
              <a:off x="910221" y="5767002"/>
              <a:ext cx="1002896" cy="319394"/>
            </a:xfrm>
            <a:prstGeom prst="rect">
              <a:avLst/>
            </a:prstGeom>
          </p:spPr>
        </p:pic>
        <p:pic>
          <p:nvPicPr>
            <p:cNvPr id="20" name="Picture 19">
              <a:extLst>
                <a:ext uri="{FF2B5EF4-FFF2-40B4-BE49-F238E27FC236}">
                  <a16:creationId xmlns:a16="http://schemas.microsoft.com/office/drawing/2014/main" id="{BF317026-82A5-4ED2-BC97-5630ABD861DF}"/>
                </a:ext>
              </a:extLst>
            </p:cNvPr>
            <p:cNvPicPr>
              <a:picLocks noChangeAspect="1"/>
            </p:cNvPicPr>
            <p:nvPr/>
          </p:nvPicPr>
          <p:blipFill>
            <a:blip r:embed="rId3"/>
            <a:stretch>
              <a:fillRect/>
            </a:stretch>
          </p:blipFill>
          <p:spPr>
            <a:xfrm>
              <a:off x="2094483" y="5767002"/>
              <a:ext cx="1002896" cy="319394"/>
            </a:xfrm>
            <a:prstGeom prst="rect">
              <a:avLst/>
            </a:prstGeom>
          </p:spPr>
        </p:pic>
        <p:pic>
          <p:nvPicPr>
            <p:cNvPr id="21" name="Picture 20">
              <a:extLst>
                <a:ext uri="{FF2B5EF4-FFF2-40B4-BE49-F238E27FC236}">
                  <a16:creationId xmlns:a16="http://schemas.microsoft.com/office/drawing/2014/main" id="{37F98BE7-F35A-42F5-88FA-9DAF8CC7FFE1}"/>
                </a:ext>
              </a:extLst>
            </p:cNvPr>
            <p:cNvPicPr>
              <a:picLocks noChangeAspect="1"/>
            </p:cNvPicPr>
            <p:nvPr/>
          </p:nvPicPr>
          <p:blipFill>
            <a:blip r:embed="rId3"/>
            <a:stretch>
              <a:fillRect/>
            </a:stretch>
          </p:blipFill>
          <p:spPr>
            <a:xfrm>
              <a:off x="3278745" y="5767002"/>
              <a:ext cx="1002896" cy="319394"/>
            </a:xfrm>
            <a:prstGeom prst="rect">
              <a:avLst/>
            </a:prstGeom>
          </p:spPr>
        </p:pic>
        <p:pic>
          <p:nvPicPr>
            <p:cNvPr id="22" name="Picture 21">
              <a:extLst>
                <a:ext uri="{FF2B5EF4-FFF2-40B4-BE49-F238E27FC236}">
                  <a16:creationId xmlns:a16="http://schemas.microsoft.com/office/drawing/2014/main" id="{2CFC2EA4-4352-43ED-AF94-009FBFE869C5}"/>
                </a:ext>
              </a:extLst>
            </p:cNvPr>
            <p:cNvPicPr>
              <a:picLocks noChangeAspect="1"/>
            </p:cNvPicPr>
            <p:nvPr/>
          </p:nvPicPr>
          <p:blipFill>
            <a:blip r:embed="rId3"/>
            <a:stretch>
              <a:fillRect/>
            </a:stretch>
          </p:blipFill>
          <p:spPr>
            <a:xfrm>
              <a:off x="4463007" y="5767002"/>
              <a:ext cx="1002896" cy="319394"/>
            </a:xfrm>
            <a:prstGeom prst="rect">
              <a:avLst/>
            </a:prstGeom>
          </p:spPr>
        </p:pic>
        <p:sp>
          <p:nvSpPr>
            <p:cNvPr id="23" name="TextBox 22">
              <a:extLst>
                <a:ext uri="{FF2B5EF4-FFF2-40B4-BE49-F238E27FC236}">
                  <a16:creationId xmlns:a16="http://schemas.microsoft.com/office/drawing/2014/main" id="{21087498-F1AC-482B-B4EC-9E8A7D62E63C}"/>
                </a:ext>
              </a:extLst>
            </p:cNvPr>
            <p:cNvSpPr txBox="1"/>
            <p:nvPr/>
          </p:nvSpPr>
          <p:spPr>
            <a:xfrm>
              <a:off x="6586538"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Servers</a:t>
              </a:r>
            </a:p>
          </p:txBody>
        </p:sp>
        <p:sp>
          <p:nvSpPr>
            <p:cNvPr id="24" name="TextBox 23">
              <a:extLst>
                <a:ext uri="{FF2B5EF4-FFF2-40B4-BE49-F238E27FC236}">
                  <a16:creationId xmlns:a16="http://schemas.microsoft.com/office/drawing/2014/main" id="{5A3B8009-8C20-41D7-AB5A-45818BFFD7E5}"/>
                </a:ext>
              </a:extLst>
            </p:cNvPr>
            <p:cNvSpPr txBox="1"/>
            <p:nvPr/>
          </p:nvSpPr>
          <p:spPr>
            <a:xfrm>
              <a:off x="2314576" y="6114658"/>
              <a:ext cx="1443037" cy="355418"/>
            </a:xfrm>
            <a:prstGeom prst="rect">
              <a:avLst/>
            </a:prstGeom>
            <a:noFill/>
          </p:spPr>
          <p:txBody>
            <a:bodyPr wrap="square" rtlCol="0">
              <a:spAutoFit/>
            </a:bodyPr>
            <a:lstStyle/>
            <a:p>
              <a:pPr algn="ctr">
                <a:lnSpc>
                  <a:spcPts val="2200"/>
                </a:lnSpc>
              </a:pPr>
              <a:r>
                <a:rPr lang="en-US" sz="1800" dirty="0">
                  <a:solidFill>
                    <a:schemeClr val="tx2"/>
                  </a:solidFill>
                  <a:latin typeface="Arial Narrow"/>
                  <a:cs typeface="Arial Narrow"/>
                </a:rPr>
                <a:t>Clients</a:t>
              </a:r>
            </a:p>
          </p:txBody>
        </p:sp>
      </p:grpSp>
    </p:spTree>
    <p:extLst>
      <p:ext uri="{BB962C8B-B14F-4D97-AF65-F5344CB8AC3E}">
        <p14:creationId xmlns:p14="http://schemas.microsoft.com/office/powerpoint/2010/main" val="38594627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B8221-C8E7-A04C-84F7-81A626E35019}"/>
              </a:ext>
            </a:extLst>
          </p:cNvPr>
          <p:cNvSpPr>
            <a:spLocks noGrp="1"/>
          </p:cNvSpPr>
          <p:nvPr>
            <p:ph type="title"/>
          </p:nvPr>
        </p:nvSpPr>
        <p:spPr/>
        <p:txBody>
          <a:bodyPr/>
          <a:lstStyle/>
          <a:p>
            <a:r>
              <a:rPr lang="en-US" dirty="0"/>
              <a:t>ThinManager Security Demonstration</a:t>
            </a:r>
          </a:p>
        </p:txBody>
      </p:sp>
      <p:pic>
        <p:nvPicPr>
          <p:cNvPr id="5" name="Picture Placeholder 14">
            <a:extLst>
              <a:ext uri="{FF2B5EF4-FFF2-40B4-BE49-F238E27FC236}">
                <a16:creationId xmlns:a16="http://schemas.microsoft.com/office/drawing/2014/main" id="{5791D126-C6AB-40FC-A45C-EFFB5DF71D1E}"/>
              </a:ext>
            </a:extLst>
          </p:cNvPr>
          <p:cNvPicPr>
            <a:picLocks noGrp="1" noChangeAspect="1"/>
          </p:cNvPicPr>
          <p:nvPr>
            <p:ph type="pic" sz="quarter" idx="10"/>
          </p:nvPr>
        </p:nvPicPr>
        <p:blipFill rotWithShape="1">
          <a:blip r:embed="rId2"/>
          <a:srcRect t="27485" b="27485"/>
          <a:stretch/>
        </p:blipFill>
        <p:spPr>
          <a:xfrm>
            <a:off x="0" y="0"/>
            <a:ext cx="12192000" cy="3429000"/>
          </a:xfrm>
        </p:spPr>
      </p:pic>
      <p:sp>
        <p:nvSpPr>
          <p:cNvPr id="6" name="Text Placeholder 3">
            <a:extLst>
              <a:ext uri="{FF2B5EF4-FFF2-40B4-BE49-F238E27FC236}">
                <a16:creationId xmlns:a16="http://schemas.microsoft.com/office/drawing/2014/main" id="{3A641097-DD16-4540-AC91-CEC7B72948FB}"/>
              </a:ext>
            </a:extLst>
          </p:cNvPr>
          <p:cNvSpPr>
            <a:spLocks noGrp="1"/>
          </p:cNvSpPr>
          <p:nvPr>
            <p:ph type="body" sz="quarter" idx="11"/>
          </p:nvPr>
        </p:nvSpPr>
        <p:spPr>
          <a:xfrm>
            <a:off x="5223896" y="3831636"/>
            <a:ext cx="2971198" cy="2185116"/>
          </a:xfrm>
        </p:spPr>
        <p:txBody>
          <a:bodyPr/>
          <a:lstStyle/>
          <a:p>
            <a:pPr defTabSz="914400"/>
            <a:r>
              <a:rPr lang="en-US" dirty="0"/>
              <a:t>End Device Management</a:t>
            </a:r>
          </a:p>
          <a:p>
            <a:pPr defTabSz="914400"/>
            <a:r>
              <a:rPr lang="en-US" dirty="0"/>
              <a:t>Zero Clients</a:t>
            </a:r>
          </a:p>
          <a:p>
            <a:pPr defTabSz="914400"/>
            <a:r>
              <a:rPr lang="en-US" dirty="0"/>
              <a:t>User Authentication</a:t>
            </a:r>
          </a:p>
          <a:p>
            <a:pPr defTabSz="914400"/>
            <a:r>
              <a:rPr lang="en-US" dirty="0"/>
              <a:t>App Link</a:t>
            </a:r>
          </a:p>
          <a:p>
            <a:pPr defTabSz="914400"/>
            <a:r>
              <a:rPr lang="en-US" dirty="0"/>
              <a:t>Permissions</a:t>
            </a:r>
          </a:p>
          <a:p>
            <a:pPr defTabSz="914400"/>
            <a:r>
              <a:rPr lang="en-US" dirty="0"/>
              <a:t>USB Access</a:t>
            </a:r>
          </a:p>
          <a:p>
            <a:pPr defTabSz="914400"/>
            <a:endParaRPr lang="en-US" dirty="0"/>
          </a:p>
        </p:txBody>
      </p:sp>
      <p:sp>
        <p:nvSpPr>
          <p:cNvPr id="7" name="Text Placeholder 3">
            <a:extLst>
              <a:ext uri="{FF2B5EF4-FFF2-40B4-BE49-F238E27FC236}">
                <a16:creationId xmlns:a16="http://schemas.microsoft.com/office/drawing/2014/main" id="{98CA9A55-E91F-4781-8014-C1D8D3F9748F}"/>
              </a:ext>
            </a:extLst>
          </p:cNvPr>
          <p:cNvSpPr txBox="1">
            <a:spLocks/>
          </p:cNvSpPr>
          <p:nvPr/>
        </p:nvSpPr>
        <p:spPr>
          <a:xfrm>
            <a:off x="8125244" y="3831636"/>
            <a:ext cx="2971198" cy="2185116"/>
          </a:xfrm>
          <a:prstGeom prst="rect">
            <a:avLst/>
          </a:prstGeom>
        </p:spPr>
        <p:txBody>
          <a:bodyPr anchor="t"/>
          <a:lstStyle>
            <a:lvl1pPr marL="0" indent="0" algn="l" rtl="0" eaLnBrk="1" fontAlgn="base" hangingPunct="1">
              <a:lnSpc>
                <a:spcPct val="100000"/>
              </a:lnSpc>
              <a:spcBef>
                <a:spcPts val="0"/>
              </a:spcBef>
              <a:spcAft>
                <a:spcPts val="1200"/>
              </a:spcAft>
              <a:buClr>
                <a:srgbClr val="BB2332"/>
              </a:buClr>
              <a:buFont typeface="Wingdings" charset="2"/>
              <a:buNone/>
              <a:defRPr sz="1600" b="0">
                <a:solidFill>
                  <a:schemeClr val="bg2"/>
                </a:solidFill>
                <a:latin typeface="+mj-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kern="0" dirty="0"/>
              <a:t>Key Block</a:t>
            </a:r>
          </a:p>
          <a:p>
            <a:pPr defTabSz="914400"/>
            <a:r>
              <a:rPr lang="en-US" kern="0" dirty="0"/>
              <a:t>AD Synchronization</a:t>
            </a:r>
          </a:p>
          <a:p>
            <a:pPr defTabSz="914400"/>
            <a:r>
              <a:rPr lang="en-US" kern="0" dirty="0"/>
              <a:t>Location Based Delivery</a:t>
            </a:r>
          </a:p>
          <a:p>
            <a:pPr defTabSz="914400"/>
            <a:r>
              <a:rPr lang="en-US" kern="0" dirty="0"/>
              <a:t>Authentication Pass-Through</a:t>
            </a:r>
          </a:p>
          <a:p>
            <a:pPr defTabSz="914400"/>
            <a:r>
              <a:rPr lang="en-US" kern="0" dirty="0"/>
              <a:t>Alternative Login</a:t>
            </a:r>
          </a:p>
        </p:txBody>
      </p:sp>
    </p:spTree>
    <p:extLst>
      <p:ext uri="{BB962C8B-B14F-4D97-AF65-F5344CB8AC3E}">
        <p14:creationId xmlns:p14="http://schemas.microsoft.com/office/powerpoint/2010/main" val="362278277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B8221-C8E7-A04C-84F7-81A626E35019}"/>
              </a:ext>
            </a:extLst>
          </p:cNvPr>
          <p:cNvSpPr>
            <a:spLocks noGrp="1"/>
          </p:cNvSpPr>
          <p:nvPr>
            <p:ph type="title"/>
          </p:nvPr>
        </p:nvSpPr>
        <p:spPr/>
        <p:txBody>
          <a:bodyPr/>
          <a:lstStyle/>
          <a:p>
            <a:r>
              <a:rPr lang="en-US" dirty="0"/>
              <a:t>Recognizing Opportunity</a:t>
            </a:r>
          </a:p>
        </p:txBody>
      </p:sp>
      <p:sp>
        <p:nvSpPr>
          <p:cNvPr id="4" name="Text Placeholder 3">
            <a:extLst>
              <a:ext uri="{FF2B5EF4-FFF2-40B4-BE49-F238E27FC236}">
                <a16:creationId xmlns:a16="http://schemas.microsoft.com/office/drawing/2014/main" id="{4EC67BB6-0442-7047-A526-8004984AD97D}"/>
              </a:ext>
            </a:extLst>
          </p:cNvPr>
          <p:cNvSpPr>
            <a:spLocks noGrp="1"/>
          </p:cNvSpPr>
          <p:nvPr>
            <p:ph type="body" sz="quarter" idx="11"/>
          </p:nvPr>
        </p:nvSpPr>
        <p:spPr/>
        <p:txBody>
          <a:bodyPr/>
          <a:lstStyle/>
          <a:p>
            <a:r>
              <a:rPr lang="en-US" b="1" dirty="0"/>
              <a:t>Lowering Total Cost of Ownership </a:t>
            </a:r>
            <a:r>
              <a:rPr lang="en-US" dirty="0"/>
              <a:t>is the core value proposition.</a:t>
            </a:r>
          </a:p>
          <a:p>
            <a:r>
              <a:rPr lang="en-US" dirty="0"/>
              <a:t>---------------------------------------------------------------------------------------------</a:t>
            </a:r>
          </a:p>
          <a:p>
            <a:r>
              <a:rPr lang="en-US" b="1" dirty="0"/>
              <a:t>New projects </a:t>
            </a:r>
            <a:r>
              <a:rPr lang="en-US" dirty="0"/>
              <a:t>deploying productivity applications like: HMI,MES, etc.</a:t>
            </a:r>
          </a:p>
          <a:p>
            <a:r>
              <a:rPr lang="en-US" b="1" dirty="0"/>
              <a:t>Security initiatives</a:t>
            </a:r>
            <a:r>
              <a:rPr lang="en-US" dirty="0"/>
              <a:t>, Mobility initiatives and Cost Savings</a:t>
            </a:r>
          </a:p>
          <a:p>
            <a:r>
              <a:rPr lang="en-US" b="1" dirty="0"/>
              <a:t>No content is stored </a:t>
            </a:r>
            <a:r>
              <a:rPr lang="en-US" dirty="0"/>
              <a:t>on ThinManager-managed terminals</a:t>
            </a:r>
          </a:p>
          <a:p>
            <a:r>
              <a:rPr lang="en-US" b="1" dirty="0"/>
              <a:t>Location based </a:t>
            </a:r>
            <a:r>
              <a:rPr lang="en-US" dirty="0"/>
              <a:t>content delivery is unique to ThinManager</a:t>
            </a:r>
          </a:p>
          <a:p>
            <a:r>
              <a:rPr lang="en-US" b="1" dirty="0"/>
              <a:t>Green/sustainability initiatives </a:t>
            </a:r>
            <a:r>
              <a:rPr lang="en-US" dirty="0"/>
              <a:t>– less power to run thin clients</a:t>
            </a:r>
          </a:p>
          <a:p>
            <a:endParaRPr lang="en-US" dirty="0"/>
          </a:p>
        </p:txBody>
      </p:sp>
      <p:pic>
        <p:nvPicPr>
          <p:cNvPr id="5" name="Picture Placeholder 14">
            <a:extLst>
              <a:ext uri="{FF2B5EF4-FFF2-40B4-BE49-F238E27FC236}">
                <a16:creationId xmlns:a16="http://schemas.microsoft.com/office/drawing/2014/main" id="{18B7DCE1-C1F5-41DE-B8A3-25D87C0D5B83}"/>
              </a:ext>
            </a:extLst>
          </p:cNvPr>
          <p:cNvPicPr>
            <a:picLocks noGrp="1" noChangeAspect="1"/>
          </p:cNvPicPr>
          <p:nvPr>
            <p:ph type="pic" sz="quarter" idx="10"/>
          </p:nvPr>
        </p:nvPicPr>
        <p:blipFill rotWithShape="1">
          <a:blip r:embed="rId2"/>
          <a:srcRect l="13964" r="22798"/>
          <a:stretch/>
        </p:blipFill>
        <p:spPr>
          <a:xfrm>
            <a:off x="0" y="0"/>
            <a:ext cx="12192000" cy="3429000"/>
          </a:xfrm>
        </p:spPr>
      </p:pic>
    </p:spTree>
    <p:extLst>
      <p:ext uri="{BB962C8B-B14F-4D97-AF65-F5344CB8AC3E}">
        <p14:creationId xmlns:p14="http://schemas.microsoft.com/office/powerpoint/2010/main" val="30798562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792A76-F562-4E49-AFB1-BC904284A3C9}"/>
              </a:ext>
            </a:extLst>
          </p:cNvPr>
          <p:cNvSpPr>
            <a:spLocks noGrp="1"/>
          </p:cNvSpPr>
          <p:nvPr>
            <p:ph type="body" sz="quarter" idx="10"/>
          </p:nvPr>
        </p:nvSpPr>
        <p:spPr/>
        <p:txBody>
          <a:bodyPr/>
          <a:lstStyle/>
          <a:p>
            <a:r>
              <a:rPr lang="en-US" dirty="0"/>
              <a:t>Common Attacks and How to Reduce Risk	</a:t>
            </a:r>
          </a:p>
        </p:txBody>
      </p:sp>
      <p:sp>
        <p:nvSpPr>
          <p:cNvPr id="3" name="Text Placeholder 2">
            <a:extLst>
              <a:ext uri="{FF2B5EF4-FFF2-40B4-BE49-F238E27FC236}">
                <a16:creationId xmlns:a16="http://schemas.microsoft.com/office/drawing/2014/main" id="{B8C1D5A5-D914-B84B-9886-CF8A99E2DF99}"/>
              </a:ext>
            </a:extLst>
          </p:cNvPr>
          <p:cNvSpPr>
            <a:spLocks noGrp="1"/>
          </p:cNvSpPr>
          <p:nvPr>
            <p:ph type="body" sz="quarter" idx="11"/>
          </p:nvPr>
        </p:nvSpPr>
        <p:spPr/>
        <p:txBody>
          <a:bodyPr/>
          <a:lstStyle/>
          <a:p>
            <a:r>
              <a:rPr lang="en-US" dirty="0"/>
              <a:t>Introduction to ThinManager</a:t>
            </a:r>
          </a:p>
          <a:p>
            <a:endParaRPr lang="en-US" dirty="0"/>
          </a:p>
        </p:txBody>
      </p:sp>
      <p:sp>
        <p:nvSpPr>
          <p:cNvPr id="4" name="Text Placeholder 3">
            <a:extLst>
              <a:ext uri="{FF2B5EF4-FFF2-40B4-BE49-F238E27FC236}">
                <a16:creationId xmlns:a16="http://schemas.microsoft.com/office/drawing/2014/main" id="{2F277355-632E-9F4E-9A38-F98107DA5095}"/>
              </a:ext>
            </a:extLst>
          </p:cNvPr>
          <p:cNvSpPr>
            <a:spLocks noGrp="1"/>
          </p:cNvSpPr>
          <p:nvPr>
            <p:ph type="body" sz="quarter" idx="12"/>
          </p:nvPr>
        </p:nvSpPr>
        <p:spPr/>
        <p:txBody>
          <a:bodyPr/>
          <a:lstStyle/>
          <a:p>
            <a:r>
              <a:rPr lang="en-US" dirty="0"/>
              <a:t>How ThinManager Reduces Risk</a:t>
            </a:r>
          </a:p>
          <a:p>
            <a:endParaRPr lang="en-US" dirty="0"/>
          </a:p>
        </p:txBody>
      </p:sp>
      <p:sp>
        <p:nvSpPr>
          <p:cNvPr id="5" name="Text Placeholder 4">
            <a:extLst>
              <a:ext uri="{FF2B5EF4-FFF2-40B4-BE49-F238E27FC236}">
                <a16:creationId xmlns:a16="http://schemas.microsoft.com/office/drawing/2014/main" id="{05C4EE96-C80B-CB43-A32A-9F2BC2C807C0}"/>
              </a:ext>
            </a:extLst>
          </p:cNvPr>
          <p:cNvSpPr>
            <a:spLocks noGrp="1"/>
          </p:cNvSpPr>
          <p:nvPr>
            <p:ph type="body" sz="quarter" idx="13"/>
          </p:nvPr>
        </p:nvSpPr>
        <p:spPr/>
        <p:txBody>
          <a:bodyPr/>
          <a:lstStyle/>
          <a:p>
            <a:r>
              <a:rPr lang="en-US" dirty="0"/>
              <a:t>ThinManager Security Demonstration</a:t>
            </a:r>
          </a:p>
          <a:p>
            <a:endParaRPr lang="en-US" dirty="0"/>
          </a:p>
        </p:txBody>
      </p:sp>
      <p:sp>
        <p:nvSpPr>
          <p:cNvPr id="10" name="Text Placeholder 9">
            <a:extLst>
              <a:ext uri="{FF2B5EF4-FFF2-40B4-BE49-F238E27FC236}">
                <a16:creationId xmlns:a16="http://schemas.microsoft.com/office/drawing/2014/main" id="{1206DA9F-8A18-E04A-AF62-F541693FBA38}"/>
              </a:ext>
            </a:extLst>
          </p:cNvPr>
          <p:cNvSpPr>
            <a:spLocks noGrp="1"/>
          </p:cNvSpPr>
          <p:nvPr>
            <p:ph type="body" sz="quarter" idx="26"/>
          </p:nvPr>
        </p:nvSpPr>
        <p:spPr/>
        <p:txBody>
          <a:bodyPr/>
          <a:lstStyle/>
          <a:p>
            <a:r>
              <a:rPr lang="en-US" dirty="0"/>
              <a:t>1</a:t>
            </a:r>
          </a:p>
        </p:txBody>
      </p:sp>
      <p:sp>
        <p:nvSpPr>
          <p:cNvPr id="11" name="Text Placeholder 10">
            <a:extLst>
              <a:ext uri="{FF2B5EF4-FFF2-40B4-BE49-F238E27FC236}">
                <a16:creationId xmlns:a16="http://schemas.microsoft.com/office/drawing/2014/main" id="{2470B5AB-9BA0-7E48-BFF2-34DA26F63F6E}"/>
              </a:ext>
            </a:extLst>
          </p:cNvPr>
          <p:cNvSpPr>
            <a:spLocks noGrp="1"/>
          </p:cNvSpPr>
          <p:nvPr>
            <p:ph type="body" sz="quarter" idx="27"/>
          </p:nvPr>
        </p:nvSpPr>
        <p:spPr/>
        <p:txBody>
          <a:bodyPr/>
          <a:lstStyle/>
          <a:p>
            <a:r>
              <a:rPr lang="en-US" dirty="0"/>
              <a:t>2</a:t>
            </a:r>
          </a:p>
        </p:txBody>
      </p:sp>
      <p:sp>
        <p:nvSpPr>
          <p:cNvPr id="12" name="Text Placeholder 11">
            <a:extLst>
              <a:ext uri="{FF2B5EF4-FFF2-40B4-BE49-F238E27FC236}">
                <a16:creationId xmlns:a16="http://schemas.microsoft.com/office/drawing/2014/main" id="{5EA76BD9-A8C3-7942-B785-B4609E240C31}"/>
              </a:ext>
            </a:extLst>
          </p:cNvPr>
          <p:cNvSpPr>
            <a:spLocks noGrp="1"/>
          </p:cNvSpPr>
          <p:nvPr>
            <p:ph type="body" sz="quarter" idx="28"/>
          </p:nvPr>
        </p:nvSpPr>
        <p:spPr/>
        <p:txBody>
          <a:bodyPr/>
          <a:lstStyle/>
          <a:p>
            <a:r>
              <a:rPr lang="en-US" dirty="0"/>
              <a:t>3</a:t>
            </a:r>
          </a:p>
        </p:txBody>
      </p:sp>
      <p:sp>
        <p:nvSpPr>
          <p:cNvPr id="13" name="Text Placeholder 12">
            <a:extLst>
              <a:ext uri="{FF2B5EF4-FFF2-40B4-BE49-F238E27FC236}">
                <a16:creationId xmlns:a16="http://schemas.microsoft.com/office/drawing/2014/main" id="{73020730-B73F-4F49-84CE-E0D9C1624B01}"/>
              </a:ext>
            </a:extLst>
          </p:cNvPr>
          <p:cNvSpPr>
            <a:spLocks noGrp="1"/>
          </p:cNvSpPr>
          <p:nvPr>
            <p:ph type="body" sz="quarter" idx="29"/>
          </p:nvPr>
        </p:nvSpPr>
        <p:spPr/>
        <p:txBody>
          <a:bodyPr/>
          <a:lstStyle/>
          <a:p>
            <a:r>
              <a:rPr lang="en-US" dirty="0"/>
              <a:t>4</a:t>
            </a:r>
          </a:p>
        </p:txBody>
      </p:sp>
    </p:spTree>
    <p:extLst>
      <p:ext uri="{BB962C8B-B14F-4D97-AF65-F5344CB8AC3E}">
        <p14:creationId xmlns:p14="http://schemas.microsoft.com/office/powerpoint/2010/main" val="21359613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136E9B-E903-3B4B-816B-C420E20AA7C3}"/>
              </a:ext>
            </a:extLst>
          </p:cNvPr>
          <p:cNvSpPr>
            <a:spLocks noGrp="1"/>
          </p:cNvSpPr>
          <p:nvPr>
            <p:ph type="body" sz="quarter" idx="11"/>
          </p:nvPr>
        </p:nvSpPr>
        <p:spPr>
          <a:xfrm>
            <a:off x="381744" y="1393903"/>
            <a:ext cx="7160636" cy="767305"/>
          </a:xfrm>
        </p:spPr>
        <p:txBody>
          <a:bodyPr anchor="ctr"/>
          <a:lstStyle/>
          <a:p>
            <a:r>
              <a:rPr lang="en-US" dirty="0"/>
              <a:t>Security attacks come in many forms, both internal and external</a:t>
            </a:r>
          </a:p>
        </p:txBody>
      </p:sp>
      <p:sp>
        <p:nvSpPr>
          <p:cNvPr id="3" name="Title 2">
            <a:extLst>
              <a:ext uri="{FF2B5EF4-FFF2-40B4-BE49-F238E27FC236}">
                <a16:creationId xmlns:a16="http://schemas.microsoft.com/office/drawing/2014/main" id="{F9B98B20-6051-6842-A7AA-AB3780385E39}"/>
              </a:ext>
            </a:extLst>
          </p:cNvPr>
          <p:cNvSpPr>
            <a:spLocks noGrp="1"/>
          </p:cNvSpPr>
          <p:nvPr>
            <p:ph type="title"/>
          </p:nvPr>
        </p:nvSpPr>
        <p:spPr/>
        <p:txBody>
          <a:bodyPr/>
          <a:lstStyle/>
          <a:p>
            <a:r>
              <a:rPr lang="en-US" dirty="0"/>
              <a:t>Common Security Attacks</a:t>
            </a:r>
          </a:p>
        </p:txBody>
      </p:sp>
      <p:sp>
        <p:nvSpPr>
          <p:cNvPr id="5" name="Text Placeholder 4">
            <a:extLst>
              <a:ext uri="{FF2B5EF4-FFF2-40B4-BE49-F238E27FC236}">
                <a16:creationId xmlns:a16="http://schemas.microsoft.com/office/drawing/2014/main" id="{26F28AA9-BE18-E346-8C3A-FEDE9CEBFD47}"/>
              </a:ext>
            </a:extLst>
          </p:cNvPr>
          <p:cNvSpPr>
            <a:spLocks noGrp="1"/>
          </p:cNvSpPr>
          <p:nvPr>
            <p:ph type="body" sz="quarter" idx="14"/>
          </p:nvPr>
        </p:nvSpPr>
        <p:spPr>
          <a:xfrm>
            <a:off x="381000" y="2525713"/>
            <a:ext cx="3769659" cy="3448295"/>
          </a:xfrm>
        </p:spPr>
        <p:txBody>
          <a:bodyPr/>
          <a:lstStyle/>
          <a:p>
            <a:pPr marL="0" indent="0">
              <a:buNone/>
            </a:pPr>
            <a:r>
              <a:rPr lang="en-US" b="1" dirty="0"/>
              <a:t>Types of malware attacks</a:t>
            </a:r>
          </a:p>
          <a:p>
            <a:r>
              <a:rPr lang="en-US" dirty="0"/>
              <a:t>Spyware, Viruses, Worms, Ransomware</a:t>
            </a:r>
          </a:p>
          <a:p>
            <a:pPr marL="0" indent="0">
              <a:buNone/>
            </a:pPr>
            <a:r>
              <a:rPr lang="en-US" b="1" dirty="0"/>
              <a:t>Types of attack vectors</a:t>
            </a:r>
          </a:p>
          <a:p>
            <a:r>
              <a:rPr lang="en-US" dirty="0"/>
              <a:t>User bad intent</a:t>
            </a:r>
          </a:p>
          <a:p>
            <a:r>
              <a:rPr lang="en-US" dirty="0"/>
              <a:t>Planting malware</a:t>
            </a:r>
          </a:p>
          <a:p>
            <a:r>
              <a:rPr lang="en-US" dirty="0"/>
              <a:t>DDoS (Distributed Denial of Service) </a:t>
            </a:r>
          </a:p>
          <a:p>
            <a:r>
              <a:rPr lang="en-US" dirty="0"/>
              <a:t>SQL injection attack</a:t>
            </a:r>
          </a:p>
          <a:p>
            <a:r>
              <a:rPr lang="en-US" dirty="0"/>
              <a:t>Stealing user account info</a:t>
            </a:r>
          </a:p>
          <a:p>
            <a:endParaRPr lang="en-US" dirty="0"/>
          </a:p>
        </p:txBody>
      </p:sp>
      <p:sp>
        <p:nvSpPr>
          <p:cNvPr id="7" name="Text Placeholder 4">
            <a:extLst>
              <a:ext uri="{FF2B5EF4-FFF2-40B4-BE49-F238E27FC236}">
                <a16:creationId xmlns:a16="http://schemas.microsoft.com/office/drawing/2014/main" id="{81C15A06-9FEE-45CB-8942-52A998F5EF25}"/>
              </a:ext>
            </a:extLst>
          </p:cNvPr>
          <p:cNvSpPr txBox="1">
            <a:spLocks/>
          </p:cNvSpPr>
          <p:nvPr/>
        </p:nvSpPr>
        <p:spPr>
          <a:xfrm>
            <a:off x="4412893" y="2525712"/>
            <a:ext cx="3628450" cy="3448295"/>
          </a:xfrm>
          <a:prstGeom prst="rect">
            <a:avLst/>
          </a:prstGeom>
        </p:spPr>
        <p:txBody>
          <a:bodyPr/>
          <a:lstStyle>
            <a:lvl1pPr marL="230188" indent="-230188" algn="l" rtl="0" eaLnBrk="1" fontAlgn="base" hangingPunct="1">
              <a:lnSpc>
                <a:spcPct val="100000"/>
              </a:lnSpc>
              <a:spcBef>
                <a:spcPts val="0"/>
              </a:spcBef>
              <a:spcAft>
                <a:spcPts val="800"/>
              </a:spcAft>
              <a:buClrTx/>
              <a:buFont typeface="Arial" panose="020B0604020202020204" pitchFamily="34" charset="0"/>
              <a:buChar char="•"/>
              <a:tabLst/>
              <a:defRPr sz="1600">
                <a:solidFill>
                  <a:schemeClr val="bg2"/>
                </a:solidFill>
                <a:latin typeface="+mj-lt"/>
                <a:ea typeface="+mn-ea"/>
                <a:cs typeface="+mn-cs"/>
              </a:defRPr>
            </a:lvl1pPr>
            <a:lvl2pPr marL="692150" indent="-144463" algn="l" rtl="0" eaLnBrk="1" fontAlgn="base" hangingPunct="1">
              <a:lnSpc>
                <a:spcPct val="100000"/>
              </a:lnSpc>
              <a:spcBef>
                <a:spcPts val="0"/>
              </a:spcBef>
              <a:spcAft>
                <a:spcPts val="800"/>
              </a:spcAft>
              <a:buClrTx/>
              <a:buSzPct val="80000"/>
              <a:buFont typeface="Arial" panose="020B0604020202020204" pitchFamily="34" charset="0"/>
              <a:buChar char="•"/>
              <a:tabLst/>
              <a:defRPr sz="1600">
                <a:solidFill>
                  <a:schemeClr val="bg2"/>
                </a:solidFill>
                <a:latin typeface="+mj-lt"/>
                <a:ea typeface="+mn-ea"/>
              </a:defRPr>
            </a:lvl2pPr>
            <a:lvl3pPr marL="1038225" indent="-158750" algn="l" rtl="0" eaLnBrk="1" fontAlgn="base" hangingPunct="1">
              <a:lnSpc>
                <a:spcPct val="100000"/>
              </a:lnSpc>
              <a:spcBef>
                <a:spcPts val="0"/>
              </a:spcBef>
              <a:spcAft>
                <a:spcPts val="800"/>
              </a:spcAft>
              <a:buClrTx/>
              <a:buSzPct val="80000"/>
              <a:buFont typeface="Arial" panose="020B0604020202020204" pitchFamily="34" charset="0"/>
              <a:buChar char="•"/>
              <a:tabLst/>
              <a:defRPr sz="1400">
                <a:solidFill>
                  <a:schemeClr val="bg2"/>
                </a:solidFill>
                <a:latin typeface="+mj-lt"/>
                <a:ea typeface="+mn-ea"/>
              </a:defRPr>
            </a:lvl3pPr>
            <a:lvl4pPr marL="1384300" indent="-158750"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bg2"/>
                </a:solidFill>
                <a:latin typeface="+mj-lt"/>
                <a:ea typeface="+mn-ea"/>
              </a:defRPr>
            </a:lvl4pPr>
            <a:lvl5pPr marL="2640013" indent="-201613"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tx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Arial" panose="020B0604020202020204" pitchFamily="34" charset="0"/>
              <a:buNone/>
            </a:pPr>
            <a:r>
              <a:rPr lang="en-US" b="1" kern="0" dirty="0"/>
              <a:t>Man-in-the-middle attacks</a:t>
            </a:r>
          </a:p>
          <a:p>
            <a:pPr defTabSz="914400"/>
            <a:r>
              <a:rPr lang="en-US" kern="0" dirty="0"/>
              <a:t>User accident</a:t>
            </a:r>
          </a:p>
          <a:p>
            <a:pPr defTabSz="914400"/>
            <a:r>
              <a:rPr lang="en-US" kern="0" dirty="0"/>
              <a:t>Browsing/downloading</a:t>
            </a:r>
          </a:p>
          <a:p>
            <a:pPr defTabSz="914400"/>
            <a:r>
              <a:rPr lang="en-US" kern="0" dirty="0"/>
              <a:t>Phishing victims - clicking links, social engineering attacks</a:t>
            </a:r>
          </a:p>
          <a:p>
            <a:pPr defTabSz="914400"/>
            <a:r>
              <a:rPr lang="en-US" kern="0" dirty="0"/>
              <a:t>Weak account passwords</a:t>
            </a:r>
          </a:p>
          <a:p>
            <a:pPr defTabSz="914400"/>
            <a:endParaRPr lang="en-US" kern="0" dirty="0"/>
          </a:p>
        </p:txBody>
      </p:sp>
      <p:pic>
        <p:nvPicPr>
          <p:cNvPr id="8" name="Picture Placeholder 7">
            <a:extLst>
              <a:ext uri="{FF2B5EF4-FFF2-40B4-BE49-F238E27FC236}">
                <a16:creationId xmlns:a16="http://schemas.microsoft.com/office/drawing/2014/main" id="{374A57A6-42F0-4A1F-B69B-E030A92EBE33}"/>
              </a:ext>
            </a:extLst>
          </p:cNvPr>
          <p:cNvPicPr>
            <a:picLocks noChangeAspect="1"/>
          </p:cNvPicPr>
          <p:nvPr/>
        </p:nvPicPr>
        <p:blipFill>
          <a:blip r:embed="rId2"/>
          <a:stretch>
            <a:fillRect/>
          </a:stretch>
        </p:blipFill>
        <p:spPr>
          <a:xfrm>
            <a:off x="8216152" y="2008548"/>
            <a:ext cx="3769660" cy="2840903"/>
          </a:xfrm>
          <a:prstGeom prst="rect">
            <a:avLst/>
          </a:prstGeom>
        </p:spPr>
      </p:pic>
    </p:spTree>
    <p:extLst>
      <p:ext uri="{BB962C8B-B14F-4D97-AF65-F5344CB8AC3E}">
        <p14:creationId xmlns:p14="http://schemas.microsoft.com/office/powerpoint/2010/main" val="13186271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B98B20-6051-6842-A7AA-AB3780385E39}"/>
              </a:ext>
            </a:extLst>
          </p:cNvPr>
          <p:cNvSpPr>
            <a:spLocks noGrp="1"/>
          </p:cNvSpPr>
          <p:nvPr>
            <p:ph type="title"/>
          </p:nvPr>
        </p:nvSpPr>
        <p:spPr/>
        <p:txBody>
          <a:bodyPr/>
          <a:lstStyle/>
          <a:p>
            <a:r>
              <a:rPr lang="en-US" dirty="0"/>
              <a:t>ICS-Focused Campaigns, Attacks, Frequency</a:t>
            </a:r>
          </a:p>
        </p:txBody>
      </p:sp>
      <p:grpSp>
        <p:nvGrpSpPr>
          <p:cNvPr id="7" name="Group 6">
            <a:extLst>
              <a:ext uri="{FF2B5EF4-FFF2-40B4-BE49-F238E27FC236}">
                <a16:creationId xmlns:a16="http://schemas.microsoft.com/office/drawing/2014/main" id="{78E8B244-6FEF-4D81-A63C-E3B9BD445C5D}"/>
              </a:ext>
            </a:extLst>
          </p:cNvPr>
          <p:cNvGrpSpPr/>
          <p:nvPr/>
        </p:nvGrpSpPr>
        <p:grpSpPr>
          <a:xfrm>
            <a:off x="10174989" y="914086"/>
            <a:ext cx="1484055" cy="5468377"/>
            <a:chOff x="12974353" y="-1726773"/>
            <a:chExt cx="922678" cy="5373447"/>
          </a:xfrm>
        </p:grpSpPr>
        <p:sp>
          <p:nvSpPr>
            <p:cNvPr id="8" name="Rectangle 7">
              <a:extLst>
                <a:ext uri="{FF2B5EF4-FFF2-40B4-BE49-F238E27FC236}">
                  <a16:creationId xmlns:a16="http://schemas.microsoft.com/office/drawing/2014/main" id="{1E4B3E32-CAE9-4282-A4E1-A8CDA40C6992}"/>
                </a:ext>
              </a:extLst>
            </p:cNvPr>
            <p:cNvSpPr/>
            <p:nvPr/>
          </p:nvSpPr>
          <p:spPr>
            <a:xfrm>
              <a:off x="13043732" y="-1726773"/>
              <a:ext cx="853299" cy="5373447"/>
            </a:xfrm>
            <a:prstGeom prst="rect">
              <a:avLst/>
            </a:prstGeom>
            <a:solidFill>
              <a:schemeClr val="accent5">
                <a:lumMod val="20000"/>
                <a:lumOff val="8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Freeform 98">
              <a:extLst>
                <a:ext uri="{FF2B5EF4-FFF2-40B4-BE49-F238E27FC236}">
                  <a16:creationId xmlns:a16="http://schemas.microsoft.com/office/drawing/2014/main" id="{EFECA718-9DA6-4723-A182-F56C302067BB}"/>
                </a:ext>
              </a:extLst>
            </p:cNvPr>
            <p:cNvSpPr/>
            <p:nvPr/>
          </p:nvSpPr>
          <p:spPr>
            <a:xfrm>
              <a:off x="12974353" y="-1726773"/>
              <a:ext cx="913054" cy="5373447"/>
            </a:xfrm>
            <a:custGeom>
              <a:avLst/>
              <a:gdLst>
                <a:gd name="connsiteX0" fmla="*/ 0 w 23513143"/>
                <a:gd name="connsiteY0" fmla="*/ 2369975 h 2369975"/>
                <a:gd name="connsiteX1" fmla="*/ 23513143 w 23513143"/>
                <a:gd name="connsiteY1" fmla="*/ 2369975 h 2369975"/>
                <a:gd name="connsiteX2" fmla="*/ 23513143 w 23513143"/>
                <a:gd name="connsiteY2" fmla="*/ 0 h 2369975"/>
                <a:gd name="connsiteX3" fmla="*/ 21777649 w 23513143"/>
                <a:gd name="connsiteY3" fmla="*/ 0 h 2369975"/>
                <a:gd name="connsiteX4" fmla="*/ 18306662 w 23513143"/>
                <a:gd name="connsiteY4" fmla="*/ 634481 h 2369975"/>
                <a:gd name="connsiteX5" fmla="*/ 15040947 w 23513143"/>
                <a:gd name="connsiteY5" fmla="*/ 970383 h 2369975"/>
                <a:gd name="connsiteX6" fmla="*/ 11663266 w 23513143"/>
                <a:gd name="connsiteY6" fmla="*/ 895738 h 2369975"/>
                <a:gd name="connsiteX7" fmla="*/ 8341568 w 23513143"/>
                <a:gd name="connsiteY7" fmla="*/ 1212979 h 2369975"/>
                <a:gd name="connsiteX8" fmla="*/ 5038531 w 23513143"/>
                <a:gd name="connsiteY8" fmla="*/ 1530220 h 2369975"/>
                <a:gd name="connsiteX9" fmla="*/ 1642188 w 23513143"/>
                <a:gd name="connsiteY9" fmla="*/ 2183363 h 2369975"/>
                <a:gd name="connsiteX10" fmla="*/ 317241 w 23513143"/>
                <a:gd name="connsiteY10" fmla="*/ 2351314 h 2369975"/>
                <a:gd name="connsiteX11" fmla="*/ 317241 w 23513143"/>
                <a:gd name="connsiteY11" fmla="*/ 2351314 h 2369975"/>
                <a:gd name="connsiteX0" fmla="*/ 0 w 23513143"/>
                <a:gd name="connsiteY0" fmla="*/ 2463281 h 2463281"/>
                <a:gd name="connsiteX1" fmla="*/ 23513143 w 23513143"/>
                <a:gd name="connsiteY1" fmla="*/ 2463281 h 2463281"/>
                <a:gd name="connsiteX2" fmla="*/ 23475822 w 23513143"/>
                <a:gd name="connsiteY2" fmla="*/ 0 h 2463281"/>
                <a:gd name="connsiteX3" fmla="*/ 21777649 w 23513143"/>
                <a:gd name="connsiteY3" fmla="*/ 93306 h 2463281"/>
                <a:gd name="connsiteX4" fmla="*/ 18306662 w 23513143"/>
                <a:gd name="connsiteY4" fmla="*/ 727787 h 2463281"/>
                <a:gd name="connsiteX5" fmla="*/ 15040947 w 23513143"/>
                <a:gd name="connsiteY5" fmla="*/ 1063689 h 2463281"/>
                <a:gd name="connsiteX6" fmla="*/ 11663266 w 23513143"/>
                <a:gd name="connsiteY6" fmla="*/ 989044 h 2463281"/>
                <a:gd name="connsiteX7" fmla="*/ 8341568 w 23513143"/>
                <a:gd name="connsiteY7" fmla="*/ 1306285 h 2463281"/>
                <a:gd name="connsiteX8" fmla="*/ 5038531 w 23513143"/>
                <a:gd name="connsiteY8" fmla="*/ 1623526 h 2463281"/>
                <a:gd name="connsiteX9" fmla="*/ 1642188 w 23513143"/>
                <a:gd name="connsiteY9" fmla="*/ 2276669 h 2463281"/>
                <a:gd name="connsiteX10" fmla="*/ 317241 w 23513143"/>
                <a:gd name="connsiteY10" fmla="*/ 2444620 h 2463281"/>
                <a:gd name="connsiteX11" fmla="*/ 317241 w 23513143"/>
                <a:gd name="connsiteY11" fmla="*/ 2444620 h 2463281"/>
                <a:gd name="connsiteX0" fmla="*/ 0 w 23513143"/>
                <a:gd name="connsiteY0" fmla="*/ 2463281 h 2463281"/>
                <a:gd name="connsiteX1" fmla="*/ 23513143 w 23513143"/>
                <a:gd name="connsiteY1" fmla="*/ 2463281 h 2463281"/>
                <a:gd name="connsiteX2" fmla="*/ 23475822 w 23513143"/>
                <a:gd name="connsiteY2" fmla="*/ 0 h 2463281"/>
                <a:gd name="connsiteX3" fmla="*/ 21777649 w 23513143"/>
                <a:gd name="connsiteY3" fmla="*/ 93306 h 2463281"/>
                <a:gd name="connsiteX4" fmla="*/ 18306662 w 23513143"/>
                <a:gd name="connsiteY4" fmla="*/ 727787 h 2463281"/>
                <a:gd name="connsiteX5" fmla="*/ 15040947 w 23513143"/>
                <a:gd name="connsiteY5" fmla="*/ 1063689 h 2463281"/>
                <a:gd name="connsiteX6" fmla="*/ 11663266 w 23513143"/>
                <a:gd name="connsiteY6" fmla="*/ 989044 h 2463281"/>
                <a:gd name="connsiteX7" fmla="*/ 8341568 w 23513143"/>
                <a:gd name="connsiteY7" fmla="*/ 1306285 h 2463281"/>
                <a:gd name="connsiteX8" fmla="*/ 5038531 w 23513143"/>
                <a:gd name="connsiteY8" fmla="*/ 1530220 h 2463281"/>
                <a:gd name="connsiteX9" fmla="*/ 1642188 w 23513143"/>
                <a:gd name="connsiteY9" fmla="*/ 2276669 h 2463281"/>
                <a:gd name="connsiteX10" fmla="*/ 317241 w 23513143"/>
                <a:gd name="connsiteY10" fmla="*/ 2444620 h 2463281"/>
                <a:gd name="connsiteX11" fmla="*/ 317241 w 23513143"/>
                <a:gd name="connsiteY11" fmla="*/ 2444620 h 2463281"/>
                <a:gd name="connsiteX0" fmla="*/ 0 w 23513143"/>
                <a:gd name="connsiteY0" fmla="*/ 2463281 h 2463281"/>
                <a:gd name="connsiteX1" fmla="*/ 23513143 w 23513143"/>
                <a:gd name="connsiteY1" fmla="*/ 2463281 h 2463281"/>
                <a:gd name="connsiteX2" fmla="*/ 23475822 w 23513143"/>
                <a:gd name="connsiteY2" fmla="*/ 0 h 2463281"/>
                <a:gd name="connsiteX3" fmla="*/ 21777649 w 23513143"/>
                <a:gd name="connsiteY3" fmla="*/ 93306 h 2463281"/>
                <a:gd name="connsiteX4" fmla="*/ 18306662 w 23513143"/>
                <a:gd name="connsiteY4" fmla="*/ 727787 h 2463281"/>
                <a:gd name="connsiteX5" fmla="*/ 15040947 w 23513143"/>
                <a:gd name="connsiteY5" fmla="*/ 1063689 h 2463281"/>
                <a:gd name="connsiteX6" fmla="*/ 11663266 w 23513143"/>
                <a:gd name="connsiteY6" fmla="*/ 989044 h 2463281"/>
                <a:gd name="connsiteX7" fmla="*/ 8341568 w 23513143"/>
                <a:gd name="connsiteY7" fmla="*/ 1306285 h 2463281"/>
                <a:gd name="connsiteX8" fmla="*/ 5038531 w 23513143"/>
                <a:gd name="connsiteY8" fmla="*/ 1530220 h 2463281"/>
                <a:gd name="connsiteX9" fmla="*/ 1642188 w 23513143"/>
                <a:gd name="connsiteY9" fmla="*/ 2146040 h 2463281"/>
                <a:gd name="connsiteX10" fmla="*/ 317241 w 23513143"/>
                <a:gd name="connsiteY10" fmla="*/ 2444620 h 2463281"/>
                <a:gd name="connsiteX11" fmla="*/ 317241 w 23513143"/>
                <a:gd name="connsiteY11" fmla="*/ 2444620 h 2463281"/>
                <a:gd name="connsiteX0" fmla="*/ 0 w 23528576"/>
                <a:gd name="connsiteY0" fmla="*/ 2369975 h 2369975"/>
                <a:gd name="connsiteX1" fmla="*/ 23513143 w 23528576"/>
                <a:gd name="connsiteY1" fmla="*/ 2369975 h 2369975"/>
                <a:gd name="connsiteX2" fmla="*/ 23528576 w 23528576"/>
                <a:gd name="connsiteY2" fmla="*/ 469402 h 2369975"/>
                <a:gd name="connsiteX3" fmla="*/ 21777649 w 23528576"/>
                <a:gd name="connsiteY3" fmla="*/ 0 h 2369975"/>
                <a:gd name="connsiteX4" fmla="*/ 18306662 w 23528576"/>
                <a:gd name="connsiteY4" fmla="*/ 634481 h 2369975"/>
                <a:gd name="connsiteX5" fmla="*/ 15040947 w 23528576"/>
                <a:gd name="connsiteY5" fmla="*/ 970383 h 2369975"/>
                <a:gd name="connsiteX6" fmla="*/ 11663266 w 23528576"/>
                <a:gd name="connsiteY6" fmla="*/ 895738 h 2369975"/>
                <a:gd name="connsiteX7" fmla="*/ 8341568 w 23528576"/>
                <a:gd name="connsiteY7" fmla="*/ 1212979 h 2369975"/>
                <a:gd name="connsiteX8" fmla="*/ 5038531 w 23528576"/>
                <a:gd name="connsiteY8" fmla="*/ 1436914 h 2369975"/>
                <a:gd name="connsiteX9" fmla="*/ 1642188 w 23528576"/>
                <a:gd name="connsiteY9" fmla="*/ 2052734 h 2369975"/>
                <a:gd name="connsiteX10" fmla="*/ 317241 w 23528576"/>
                <a:gd name="connsiteY10" fmla="*/ 2351314 h 2369975"/>
                <a:gd name="connsiteX11" fmla="*/ 317241 w 23528576"/>
                <a:gd name="connsiteY11" fmla="*/ 2351314 h 2369975"/>
                <a:gd name="connsiteX0" fmla="*/ 0 w 23528576"/>
                <a:gd name="connsiteY0" fmla="*/ 1900573 h 1900573"/>
                <a:gd name="connsiteX1" fmla="*/ 23513143 w 23528576"/>
                <a:gd name="connsiteY1" fmla="*/ 1900573 h 1900573"/>
                <a:gd name="connsiteX2" fmla="*/ 23528576 w 23528576"/>
                <a:gd name="connsiteY2" fmla="*/ 0 h 1900573"/>
                <a:gd name="connsiteX3" fmla="*/ 21760064 w 23528576"/>
                <a:gd name="connsiteY3" fmla="*/ 357075 h 1900573"/>
                <a:gd name="connsiteX4" fmla="*/ 18306662 w 23528576"/>
                <a:gd name="connsiteY4" fmla="*/ 165079 h 1900573"/>
                <a:gd name="connsiteX5" fmla="*/ 15040947 w 23528576"/>
                <a:gd name="connsiteY5" fmla="*/ 500981 h 1900573"/>
                <a:gd name="connsiteX6" fmla="*/ 11663266 w 23528576"/>
                <a:gd name="connsiteY6" fmla="*/ 426336 h 1900573"/>
                <a:gd name="connsiteX7" fmla="*/ 8341568 w 23528576"/>
                <a:gd name="connsiteY7" fmla="*/ 743577 h 1900573"/>
                <a:gd name="connsiteX8" fmla="*/ 5038531 w 23528576"/>
                <a:gd name="connsiteY8" fmla="*/ 967512 h 1900573"/>
                <a:gd name="connsiteX9" fmla="*/ 1642188 w 23528576"/>
                <a:gd name="connsiteY9" fmla="*/ 1583332 h 1900573"/>
                <a:gd name="connsiteX10" fmla="*/ 317241 w 23528576"/>
                <a:gd name="connsiteY10" fmla="*/ 1881912 h 1900573"/>
                <a:gd name="connsiteX11" fmla="*/ 317241 w 23528576"/>
                <a:gd name="connsiteY11" fmla="*/ 1881912 h 1900573"/>
                <a:gd name="connsiteX0" fmla="*/ 0 w 23528576"/>
                <a:gd name="connsiteY0" fmla="*/ 1735494 h 1735494"/>
                <a:gd name="connsiteX1" fmla="*/ 23513143 w 23528576"/>
                <a:gd name="connsiteY1" fmla="*/ 1735494 h 1735494"/>
                <a:gd name="connsiteX2" fmla="*/ 23528576 w 23528576"/>
                <a:gd name="connsiteY2" fmla="*/ 63521 h 1735494"/>
                <a:gd name="connsiteX3" fmla="*/ 21760064 w 23528576"/>
                <a:gd name="connsiteY3" fmla="*/ 191996 h 1735494"/>
                <a:gd name="connsiteX4" fmla="*/ 18306662 w 23528576"/>
                <a:gd name="connsiteY4" fmla="*/ 0 h 1735494"/>
                <a:gd name="connsiteX5" fmla="*/ 15040947 w 23528576"/>
                <a:gd name="connsiteY5" fmla="*/ 335902 h 1735494"/>
                <a:gd name="connsiteX6" fmla="*/ 11663266 w 23528576"/>
                <a:gd name="connsiteY6" fmla="*/ 261257 h 1735494"/>
                <a:gd name="connsiteX7" fmla="*/ 8341568 w 23528576"/>
                <a:gd name="connsiteY7" fmla="*/ 578498 h 1735494"/>
                <a:gd name="connsiteX8" fmla="*/ 5038531 w 23528576"/>
                <a:gd name="connsiteY8" fmla="*/ 802433 h 1735494"/>
                <a:gd name="connsiteX9" fmla="*/ 1642188 w 23528576"/>
                <a:gd name="connsiteY9" fmla="*/ 1418253 h 1735494"/>
                <a:gd name="connsiteX10" fmla="*/ 317241 w 23528576"/>
                <a:gd name="connsiteY10" fmla="*/ 1716833 h 1735494"/>
                <a:gd name="connsiteX11" fmla="*/ 317241 w 23528576"/>
                <a:gd name="connsiteY11" fmla="*/ 1716833 h 1735494"/>
                <a:gd name="connsiteX0" fmla="*/ 0 w 23528576"/>
                <a:gd name="connsiteY0" fmla="*/ 1735494 h 1735494"/>
                <a:gd name="connsiteX1" fmla="*/ 23513143 w 23528576"/>
                <a:gd name="connsiteY1" fmla="*/ 1735494 h 1735494"/>
                <a:gd name="connsiteX2" fmla="*/ 23528576 w 23528576"/>
                <a:gd name="connsiteY2" fmla="*/ 63521 h 1735494"/>
                <a:gd name="connsiteX3" fmla="*/ 21760064 w 23528576"/>
                <a:gd name="connsiteY3" fmla="*/ 191996 h 1735494"/>
                <a:gd name="connsiteX4" fmla="*/ 18306662 w 23528576"/>
                <a:gd name="connsiteY4" fmla="*/ 0 h 1735494"/>
                <a:gd name="connsiteX5" fmla="*/ 15040947 w 23528576"/>
                <a:gd name="connsiteY5" fmla="*/ 335902 h 1735494"/>
                <a:gd name="connsiteX6" fmla="*/ 11663266 w 23528576"/>
                <a:gd name="connsiteY6" fmla="*/ 261257 h 1735494"/>
                <a:gd name="connsiteX7" fmla="*/ 8341568 w 23528576"/>
                <a:gd name="connsiteY7" fmla="*/ 578498 h 1735494"/>
                <a:gd name="connsiteX8" fmla="*/ 5038531 w 23528576"/>
                <a:gd name="connsiteY8" fmla="*/ 802433 h 1735494"/>
                <a:gd name="connsiteX9" fmla="*/ 1642188 w 23528576"/>
                <a:gd name="connsiteY9" fmla="*/ 1418253 h 1735494"/>
                <a:gd name="connsiteX10" fmla="*/ 317241 w 23528576"/>
                <a:gd name="connsiteY10" fmla="*/ 1716833 h 1735494"/>
                <a:gd name="connsiteX11" fmla="*/ 317241 w 23528576"/>
                <a:gd name="connsiteY11" fmla="*/ 1716833 h 1735494"/>
                <a:gd name="connsiteX0" fmla="*/ 0 w 23528576"/>
                <a:gd name="connsiteY0" fmla="*/ 1735494 h 1735494"/>
                <a:gd name="connsiteX1" fmla="*/ 23513143 w 23528576"/>
                <a:gd name="connsiteY1" fmla="*/ 1735494 h 1735494"/>
                <a:gd name="connsiteX2" fmla="*/ 23528576 w 23528576"/>
                <a:gd name="connsiteY2" fmla="*/ 63521 h 1735494"/>
                <a:gd name="connsiteX3" fmla="*/ 21772764 w 23528576"/>
                <a:gd name="connsiteY3" fmla="*/ 103096 h 1735494"/>
                <a:gd name="connsiteX4" fmla="*/ 18306662 w 23528576"/>
                <a:gd name="connsiteY4" fmla="*/ 0 h 1735494"/>
                <a:gd name="connsiteX5" fmla="*/ 15040947 w 23528576"/>
                <a:gd name="connsiteY5" fmla="*/ 335902 h 1735494"/>
                <a:gd name="connsiteX6" fmla="*/ 11663266 w 23528576"/>
                <a:gd name="connsiteY6" fmla="*/ 261257 h 1735494"/>
                <a:gd name="connsiteX7" fmla="*/ 8341568 w 23528576"/>
                <a:gd name="connsiteY7" fmla="*/ 578498 h 1735494"/>
                <a:gd name="connsiteX8" fmla="*/ 5038531 w 23528576"/>
                <a:gd name="connsiteY8" fmla="*/ 802433 h 1735494"/>
                <a:gd name="connsiteX9" fmla="*/ 1642188 w 23528576"/>
                <a:gd name="connsiteY9" fmla="*/ 1418253 h 1735494"/>
                <a:gd name="connsiteX10" fmla="*/ 317241 w 23528576"/>
                <a:gd name="connsiteY10" fmla="*/ 1716833 h 1735494"/>
                <a:gd name="connsiteX11" fmla="*/ 317241 w 23528576"/>
                <a:gd name="connsiteY11" fmla="*/ 1716833 h 1735494"/>
                <a:gd name="connsiteX0" fmla="*/ 0 w 23528576"/>
                <a:gd name="connsiteY0" fmla="*/ 1735494 h 1735494"/>
                <a:gd name="connsiteX1" fmla="*/ 23513143 w 23528576"/>
                <a:gd name="connsiteY1" fmla="*/ 1735494 h 1735494"/>
                <a:gd name="connsiteX2" fmla="*/ 23528576 w 23528576"/>
                <a:gd name="connsiteY2" fmla="*/ 63521 h 1735494"/>
                <a:gd name="connsiteX3" fmla="*/ 21772764 w 23528576"/>
                <a:gd name="connsiteY3" fmla="*/ 103096 h 1735494"/>
                <a:gd name="connsiteX4" fmla="*/ 18306662 w 23528576"/>
                <a:gd name="connsiteY4" fmla="*/ 0 h 1735494"/>
                <a:gd name="connsiteX5" fmla="*/ 15040947 w 23528576"/>
                <a:gd name="connsiteY5" fmla="*/ 335902 h 1735494"/>
                <a:gd name="connsiteX6" fmla="*/ 11663266 w 23528576"/>
                <a:gd name="connsiteY6" fmla="*/ 261257 h 1735494"/>
                <a:gd name="connsiteX7" fmla="*/ 8341568 w 23528576"/>
                <a:gd name="connsiteY7" fmla="*/ 578498 h 1735494"/>
                <a:gd name="connsiteX8" fmla="*/ 5038531 w 23528576"/>
                <a:gd name="connsiteY8" fmla="*/ 802433 h 1735494"/>
                <a:gd name="connsiteX9" fmla="*/ 1642188 w 23528576"/>
                <a:gd name="connsiteY9" fmla="*/ 1418253 h 1735494"/>
                <a:gd name="connsiteX10" fmla="*/ 317241 w 23528576"/>
                <a:gd name="connsiteY10" fmla="*/ 1716833 h 1735494"/>
                <a:gd name="connsiteX11" fmla="*/ 317241 w 23528576"/>
                <a:gd name="connsiteY11" fmla="*/ 1716833 h 173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28576" h="1735494">
                  <a:moveTo>
                    <a:pt x="0" y="1735494"/>
                  </a:moveTo>
                  <a:lnTo>
                    <a:pt x="23513143" y="1735494"/>
                  </a:lnTo>
                  <a:lnTo>
                    <a:pt x="23528576" y="63521"/>
                  </a:lnTo>
                  <a:cubicBezTo>
                    <a:pt x="22926372" y="131746"/>
                    <a:pt x="22374968" y="72971"/>
                    <a:pt x="21772764" y="103096"/>
                  </a:cubicBezTo>
                  <a:lnTo>
                    <a:pt x="18306662" y="0"/>
                  </a:lnTo>
                  <a:lnTo>
                    <a:pt x="15040947" y="335902"/>
                  </a:lnTo>
                  <a:lnTo>
                    <a:pt x="11663266" y="261257"/>
                  </a:lnTo>
                  <a:lnTo>
                    <a:pt x="8341568" y="578498"/>
                  </a:lnTo>
                  <a:cubicBezTo>
                    <a:pt x="7237445" y="668694"/>
                    <a:pt x="6139543" y="727788"/>
                    <a:pt x="5038531" y="802433"/>
                  </a:cubicBezTo>
                  <a:lnTo>
                    <a:pt x="1642188" y="1418253"/>
                  </a:lnTo>
                  <a:lnTo>
                    <a:pt x="317241" y="1716833"/>
                  </a:lnTo>
                  <a:lnTo>
                    <a:pt x="317241" y="1716833"/>
                  </a:lnTo>
                </a:path>
              </a:pathLst>
            </a:custGeom>
            <a:solidFill>
              <a:srgbClr val="E0534A">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10" name="TextBox 9">
            <a:extLst>
              <a:ext uri="{FF2B5EF4-FFF2-40B4-BE49-F238E27FC236}">
                <a16:creationId xmlns:a16="http://schemas.microsoft.com/office/drawing/2014/main" id="{DD81368F-34F6-4680-B1BE-012B3B49EAAD}"/>
              </a:ext>
            </a:extLst>
          </p:cNvPr>
          <p:cNvSpPr txBox="1"/>
          <p:nvPr/>
        </p:nvSpPr>
        <p:spPr>
          <a:xfrm>
            <a:off x="10304627" y="1070064"/>
            <a:ext cx="1433564" cy="276981"/>
          </a:xfrm>
          <a:prstGeom prst="rect">
            <a:avLst/>
          </a:prstGeom>
          <a:noFill/>
        </p:spPr>
        <p:txBody>
          <a:bodyPr wrap="square" lIns="91421" tIns="45711" rIns="91421" bIns="45711" rtlCol="0">
            <a:spAutoFit/>
          </a:bodyPr>
          <a:lstStyle/>
          <a:p>
            <a:pPr algn="ctr"/>
            <a:r>
              <a:rPr lang="en-US" sz="1200" b="1" dirty="0">
                <a:solidFill>
                  <a:schemeClr val="bg2"/>
                </a:solidFill>
              </a:rPr>
              <a:t>2017</a:t>
            </a:r>
          </a:p>
        </p:txBody>
      </p:sp>
      <p:sp>
        <p:nvSpPr>
          <p:cNvPr id="11" name="Rectangle 10">
            <a:extLst>
              <a:ext uri="{FF2B5EF4-FFF2-40B4-BE49-F238E27FC236}">
                <a16:creationId xmlns:a16="http://schemas.microsoft.com/office/drawing/2014/main" id="{4A5F2E6A-226A-40FF-8029-4961AC55F5D8}"/>
              </a:ext>
            </a:extLst>
          </p:cNvPr>
          <p:cNvSpPr/>
          <p:nvPr/>
        </p:nvSpPr>
        <p:spPr>
          <a:xfrm>
            <a:off x="7437511" y="914085"/>
            <a:ext cx="1414177" cy="548232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sz="900"/>
          </a:p>
        </p:txBody>
      </p:sp>
      <p:sp>
        <p:nvSpPr>
          <p:cNvPr id="12" name="Rectangle 11">
            <a:extLst>
              <a:ext uri="{FF2B5EF4-FFF2-40B4-BE49-F238E27FC236}">
                <a16:creationId xmlns:a16="http://schemas.microsoft.com/office/drawing/2014/main" id="{9D197651-BF49-4533-A484-ECEE5FD79CE6}"/>
              </a:ext>
            </a:extLst>
          </p:cNvPr>
          <p:cNvSpPr/>
          <p:nvPr/>
        </p:nvSpPr>
        <p:spPr>
          <a:xfrm>
            <a:off x="1703254" y="914085"/>
            <a:ext cx="1414177" cy="548232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sz="900"/>
          </a:p>
        </p:txBody>
      </p:sp>
      <p:sp>
        <p:nvSpPr>
          <p:cNvPr id="13" name="Rectangle 12">
            <a:extLst>
              <a:ext uri="{FF2B5EF4-FFF2-40B4-BE49-F238E27FC236}">
                <a16:creationId xmlns:a16="http://schemas.microsoft.com/office/drawing/2014/main" id="{89143549-8351-4D26-BE93-CA0D889FC0ED}"/>
              </a:ext>
            </a:extLst>
          </p:cNvPr>
          <p:cNvSpPr/>
          <p:nvPr/>
        </p:nvSpPr>
        <p:spPr>
          <a:xfrm>
            <a:off x="4570382" y="914085"/>
            <a:ext cx="1414177" cy="5482323"/>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sz="900"/>
          </a:p>
        </p:txBody>
      </p:sp>
      <p:sp>
        <p:nvSpPr>
          <p:cNvPr id="14" name="Rectangle 13">
            <a:extLst>
              <a:ext uri="{FF2B5EF4-FFF2-40B4-BE49-F238E27FC236}">
                <a16:creationId xmlns:a16="http://schemas.microsoft.com/office/drawing/2014/main" id="{483CDB31-E68F-4B90-A570-A5EC8D5ABE0D}"/>
              </a:ext>
            </a:extLst>
          </p:cNvPr>
          <p:cNvSpPr/>
          <p:nvPr/>
        </p:nvSpPr>
        <p:spPr>
          <a:xfrm>
            <a:off x="8871075" y="914088"/>
            <a:ext cx="1414177" cy="54823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sz="900"/>
          </a:p>
        </p:txBody>
      </p:sp>
      <p:sp>
        <p:nvSpPr>
          <p:cNvPr id="15" name="Rectangle 14">
            <a:extLst>
              <a:ext uri="{FF2B5EF4-FFF2-40B4-BE49-F238E27FC236}">
                <a16:creationId xmlns:a16="http://schemas.microsoft.com/office/drawing/2014/main" id="{A3D1812F-566B-42F5-AB44-940B9FAEAD7D}"/>
              </a:ext>
            </a:extLst>
          </p:cNvPr>
          <p:cNvSpPr/>
          <p:nvPr/>
        </p:nvSpPr>
        <p:spPr>
          <a:xfrm>
            <a:off x="6003947" y="914085"/>
            <a:ext cx="1414177" cy="54823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sz="900"/>
          </a:p>
        </p:txBody>
      </p:sp>
      <p:sp>
        <p:nvSpPr>
          <p:cNvPr id="16" name="Rectangle 15">
            <a:extLst>
              <a:ext uri="{FF2B5EF4-FFF2-40B4-BE49-F238E27FC236}">
                <a16:creationId xmlns:a16="http://schemas.microsoft.com/office/drawing/2014/main" id="{5F4362ED-9737-4110-A034-391411B8FA01}"/>
              </a:ext>
            </a:extLst>
          </p:cNvPr>
          <p:cNvSpPr/>
          <p:nvPr/>
        </p:nvSpPr>
        <p:spPr>
          <a:xfrm>
            <a:off x="269690" y="914085"/>
            <a:ext cx="1414177" cy="54823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sz="900"/>
          </a:p>
        </p:txBody>
      </p:sp>
      <p:sp>
        <p:nvSpPr>
          <p:cNvPr id="17" name="Rectangle 16">
            <a:extLst>
              <a:ext uri="{FF2B5EF4-FFF2-40B4-BE49-F238E27FC236}">
                <a16:creationId xmlns:a16="http://schemas.microsoft.com/office/drawing/2014/main" id="{1A9B21B2-A250-4FD4-93AB-AD96BC6B5803}"/>
              </a:ext>
            </a:extLst>
          </p:cNvPr>
          <p:cNvSpPr/>
          <p:nvPr/>
        </p:nvSpPr>
        <p:spPr>
          <a:xfrm>
            <a:off x="3136818" y="914085"/>
            <a:ext cx="1414177" cy="54823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sz="900"/>
          </a:p>
        </p:txBody>
      </p:sp>
      <p:sp>
        <p:nvSpPr>
          <p:cNvPr id="18" name="Rectangle 17">
            <a:extLst>
              <a:ext uri="{FF2B5EF4-FFF2-40B4-BE49-F238E27FC236}">
                <a16:creationId xmlns:a16="http://schemas.microsoft.com/office/drawing/2014/main" id="{C84E4919-E208-460D-A08A-5AF6FF6315C9}"/>
              </a:ext>
            </a:extLst>
          </p:cNvPr>
          <p:cNvSpPr/>
          <p:nvPr/>
        </p:nvSpPr>
        <p:spPr>
          <a:xfrm>
            <a:off x="269689" y="5251781"/>
            <a:ext cx="10016891" cy="1257681"/>
          </a:xfrm>
          <a:prstGeom prst="rect">
            <a:avLst/>
          </a:prstGeom>
          <a:solidFill>
            <a:schemeClr val="accent5">
              <a:lumMod val="20000"/>
              <a:lumOff val="8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Freeform 224">
            <a:extLst>
              <a:ext uri="{FF2B5EF4-FFF2-40B4-BE49-F238E27FC236}">
                <a16:creationId xmlns:a16="http://schemas.microsoft.com/office/drawing/2014/main" id="{48B2933F-0A02-45B6-A9C9-71E25E23B9F8}"/>
              </a:ext>
            </a:extLst>
          </p:cNvPr>
          <p:cNvSpPr/>
          <p:nvPr/>
        </p:nvSpPr>
        <p:spPr>
          <a:xfrm>
            <a:off x="279311" y="5514716"/>
            <a:ext cx="10013325" cy="867747"/>
          </a:xfrm>
          <a:custGeom>
            <a:avLst/>
            <a:gdLst>
              <a:gd name="connsiteX0" fmla="*/ 0 w 23513143"/>
              <a:gd name="connsiteY0" fmla="*/ 2369975 h 2369975"/>
              <a:gd name="connsiteX1" fmla="*/ 23513143 w 23513143"/>
              <a:gd name="connsiteY1" fmla="*/ 2369975 h 2369975"/>
              <a:gd name="connsiteX2" fmla="*/ 23513143 w 23513143"/>
              <a:gd name="connsiteY2" fmla="*/ 0 h 2369975"/>
              <a:gd name="connsiteX3" fmla="*/ 21777649 w 23513143"/>
              <a:gd name="connsiteY3" fmla="*/ 0 h 2369975"/>
              <a:gd name="connsiteX4" fmla="*/ 18306662 w 23513143"/>
              <a:gd name="connsiteY4" fmla="*/ 634481 h 2369975"/>
              <a:gd name="connsiteX5" fmla="*/ 15040947 w 23513143"/>
              <a:gd name="connsiteY5" fmla="*/ 970383 h 2369975"/>
              <a:gd name="connsiteX6" fmla="*/ 11663266 w 23513143"/>
              <a:gd name="connsiteY6" fmla="*/ 895738 h 2369975"/>
              <a:gd name="connsiteX7" fmla="*/ 8341568 w 23513143"/>
              <a:gd name="connsiteY7" fmla="*/ 1212979 h 2369975"/>
              <a:gd name="connsiteX8" fmla="*/ 5038531 w 23513143"/>
              <a:gd name="connsiteY8" fmla="*/ 1530220 h 2369975"/>
              <a:gd name="connsiteX9" fmla="*/ 1642188 w 23513143"/>
              <a:gd name="connsiteY9" fmla="*/ 2183363 h 2369975"/>
              <a:gd name="connsiteX10" fmla="*/ 317241 w 23513143"/>
              <a:gd name="connsiteY10" fmla="*/ 2351314 h 2369975"/>
              <a:gd name="connsiteX11" fmla="*/ 317241 w 23513143"/>
              <a:gd name="connsiteY11" fmla="*/ 2351314 h 2369975"/>
              <a:gd name="connsiteX0" fmla="*/ 0 w 23513143"/>
              <a:gd name="connsiteY0" fmla="*/ 2463281 h 2463281"/>
              <a:gd name="connsiteX1" fmla="*/ 23513143 w 23513143"/>
              <a:gd name="connsiteY1" fmla="*/ 2463281 h 2463281"/>
              <a:gd name="connsiteX2" fmla="*/ 23475822 w 23513143"/>
              <a:gd name="connsiteY2" fmla="*/ 0 h 2463281"/>
              <a:gd name="connsiteX3" fmla="*/ 21777649 w 23513143"/>
              <a:gd name="connsiteY3" fmla="*/ 93306 h 2463281"/>
              <a:gd name="connsiteX4" fmla="*/ 18306662 w 23513143"/>
              <a:gd name="connsiteY4" fmla="*/ 727787 h 2463281"/>
              <a:gd name="connsiteX5" fmla="*/ 15040947 w 23513143"/>
              <a:gd name="connsiteY5" fmla="*/ 1063689 h 2463281"/>
              <a:gd name="connsiteX6" fmla="*/ 11663266 w 23513143"/>
              <a:gd name="connsiteY6" fmla="*/ 989044 h 2463281"/>
              <a:gd name="connsiteX7" fmla="*/ 8341568 w 23513143"/>
              <a:gd name="connsiteY7" fmla="*/ 1306285 h 2463281"/>
              <a:gd name="connsiteX8" fmla="*/ 5038531 w 23513143"/>
              <a:gd name="connsiteY8" fmla="*/ 1623526 h 2463281"/>
              <a:gd name="connsiteX9" fmla="*/ 1642188 w 23513143"/>
              <a:gd name="connsiteY9" fmla="*/ 2276669 h 2463281"/>
              <a:gd name="connsiteX10" fmla="*/ 317241 w 23513143"/>
              <a:gd name="connsiteY10" fmla="*/ 2444620 h 2463281"/>
              <a:gd name="connsiteX11" fmla="*/ 317241 w 23513143"/>
              <a:gd name="connsiteY11" fmla="*/ 2444620 h 2463281"/>
              <a:gd name="connsiteX0" fmla="*/ 0 w 23513143"/>
              <a:gd name="connsiteY0" fmla="*/ 2463281 h 2463281"/>
              <a:gd name="connsiteX1" fmla="*/ 23513143 w 23513143"/>
              <a:gd name="connsiteY1" fmla="*/ 2463281 h 2463281"/>
              <a:gd name="connsiteX2" fmla="*/ 23475822 w 23513143"/>
              <a:gd name="connsiteY2" fmla="*/ 0 h 2463281"/>
              <a:gd name="connsiteX3" fmla="*/ 21777649 w 23513143"/>
              <a:gd name="connsiteY3" fmla="*/ 93306 h 2463281"/>
              <a:gd name="connsiteX4" fmla="*/ 18306662 w 23513143"/>
              <a:gd name="connsiteY4" fmla="*/ 727787 h 2463281"/>
              <a:gd name="connsiteX5" fmla="*/ 15040947 w 23513143"/>
              <a:gd name="connsiteY5" fmla="*/ 1063689 h 2463281"/>
              <a:gd name="connsiteX6" fmla="*/ 11663266 w 23513143"/>
              <a:gd name="connsiteY6" fmla="*/ 989044 h 2463281"/>
              <a:gd name="connsiteX7" fmla="*/ 8341568 w 23513143"/>
              <a:gd name="connsiteY7" fmla="*/ 1306285 h 2463281"/>
              <a:gd name="connsiteX8" fmla="*/ 5038531 w 23513143"/>
              <a:gd name="connsiteY8" fmla="*/ 1530220 h 2463281"/>
              <a:gd name="connsiteX9" fmla="*/ 1642188 w 23513143"/>
              <a:gd name="connsiteY9" fmla="*/ 2276669 h 2463281"/>
              <a:gd name="connsiteX10" fmla="*/ 317241 w 23513143"/>
              <a:gd name="connsiteY10" fmla="*/ 2444620 h 2463281"/>
              <a:gd name="connsiteX11" fmla="*/ 317241 w 23513143"/>
              <a:gd name="connsiteY11" fmla="*/ 2444620 h 2463281"/>
              <a:gd name="connsiteX0" fmla="*/ 0 w 23513143"/>
              <a:gd name="connsiteY0" fmla="*/ 2463281 h 2463281"/>
              <a:gd name="connsiteX1" fmla="*/ 23513143 w 23513143"/>
              <a:gd name="connsiteY1" fmla="*/ 2463281 h 2463281"/>
              <a:gd name="connsiteX2" fmla="*/ 23475822 w 23513143"/>
              <a:gd name="connsiteY2" fmla="*/ 0 h 2463281"/>
              <a:gd name="connsiteX3" fmla="*/ 21777649 w 23513143"/>
              <a:gd name="connsiteY3" fmla="*/ 93306 h 2463281"/>
              <a:gd name="connsiteX4" fmla="*/ 18306662 w 23513143"/>
              <a:gd name="connsiteY4" fmla="*/ 727787 h 2463281"/>
              <a:gd name="connsiteX5" fmla="*/ 15040947 w 23513143"/>
              <a:gd name="connsiteY5" fmla="*/ 1063689 h 2463281"/>
              <a:gd name="connsiteX6" fmla="*/ 11663266 w 23513143"/>
              <a:gd name="connsiteY6" fmla="*/ 989044 h 2463281"/>
              <a:gd name="connsiteX7" fmla="*/ 8341568 w 23513143"/>
              <a:gd name="connsiteY7" fmla="*/ 1306285 h 2463281"/>
              <a:gd name="connsiteX8" fmla="*/ 5038531 w 23513143"/>
              <a:gd name="connsiteY8" fmla="*/ 1530220 h 2463281"/>
              <a:gd name="connsiteX9" fmla="*/ 1642188 w 23513143"/>
              <a:gd name="connsiteY9" fmla="*/ 2146040 h 2463281"/>
              <a:gd name="connsiteX10" fmla="*/ 317241 w 23513143"/>
              <a:gd name="connsiteY10" fmla="*/ 2444620 h 2463281"/>
              <a:gd name="connsiteX11" fmla="*/ 317241 w 23513143"/>
              <a:gd name="connsiteY11" fmla="*/ 2444620 h 2463281"/>
              <a:gd name="connsiteX0" fmla="*/ 0 w 23528576"/>
              <a:gd name="connsiteY0" fmla="*/ 2369975 h 2369975"/>
              <a:gd name="connsiteX1" fmla="*/ 23513143 w 23528576"/>
              <a:gd name="connsiteY1" fmla="*/ 2369975 h 2369975"/>
              <a:gd name="connsiteX2" fmla="*/ 23528576 w 23528576"/>
              <a:gd name="connsiteY2" fmla="*/ 469402 h 2369975"/>
              <a:gd name="connsiteX3" fmla="*/ 21777649 w 23528576"/>
              <a:gd name="connsiteY3" fmla="*/ 0 h 2369975"/>
              <a:gd name="connsiteX4" fmla="*/ 18306662 w 23528576"/>
              <a:gd name="connsiteY4" fmla="*/ 634481 h 2369975"/>
              <a:gd name="connsiteX5" fmla="*/ 15040947 w 23528576"/>
              <a:gd name="connsiteY5" fmla="*/ 970383 h 2369975"/>
              <a:gd name="connsiteX6" fmla="*/ 11663266 w 23528576"/>
              <a:gd name="connsiteY6" fmla="*/ 895738 h 2369975"/>
              <a:gd name="connsiteX7" fmla="*/ 8341568 w 23528576"/>
              <a:gd name="connsiteY7" fmla="*/ 1212979 h 2369975"/>
              <a:gd name="connsiteX8" fmla="*/ 5038531 w 23528576"/>
              <a:gd name="connsiteY8" fmla="*/ 1436914 h 2369975"/>
              <a:gd name="connsiteX9" fmla="*/ 1642188 w 23528576"/>
              <a:gd name="connsiteY9" fmla="*/ 2052734 h 2369975"/>
              <a:gd name="connsiteX10" fmla="*/ 317241 w 23528576"/>
              <a:gd name="connsiteY10" fmla="*/ 2351314 h 2369975"/>
              <a:gd name="connsiteX11" fmla="*/ 317241 w 23528576"/>
              <a:gd name="connsiteY11" fmla="*/ 2351314 h 2369975"/>
              <a:gd name="connsiteX0" fmla="*/ 0 w 23528576"/>
              <a:gd name="connsiteY0" fmla="*/ 1900573 h 1900573"/>
              <a:gd name="connsiteX1" fmla="*/ 23513143 w 23528576"/>
              <a:gd name="connsiteY1" fmla="*/ 1900573 h 1900573"/>
              <a:gd name="connsiteX2" fmla="*/ 23528576 w 23528576"/>
              <a:gd name="connsiteY2" fmla="*/ 0 h 1900573"/>
              <a:gd name="connsiteX3" fmla="*/ 21760064 w 23528576"/>
              <a:gd name="connsiteY3" fmla="*/ 357075 h 1900573"/>
              <a:gd name="connsiteX4" fmla="*/ 18306662 w 23528576"/>
              <a:gd name="connsiteY4" fmla="*/ 165079 h 1900573"/>
              <a:gd name="connsiteX5" fmla="*/ 15040947 w 23528576"/>
              <a:gd name="connsiteY5" fmla="*/ 500981 h 1900573"/>
              <a:gd name="connsiteX6" fmla="*/ 11663266 w 23528576"/>
              <a:gd name="connsiteY6" fmla="*/ 426336 h 1900573"/>
              <a:gd name="connsiteX7" fmla="*/ 8341568 w 23528576"/>
              <a:gd name="connsiteY7" fmla="*/ 743577 h 1900573"/>
              <a:gd name="connsiteX8" fmla="*/ 5038531 w 23528576"/>
              <a:gd name="connsiteY8" fmla="*/ 967512 h 1900573"/>
              <a:gd name="connsiteX9" fmla="*/ 1642188 w 23528576"/>
              <a:gd name="connsiteY9" fmla="*/ 1583332 h 1900573"/>
              <a:gd name="connsiteX10" fmla="*/ 317241 w 23528576"/>
              <a:gd name="connsiteY10" fmla="*/ 1881912 h 1900573"/>
              <a:gd name="connsiteX11" fmla="*/ 317241 w 23528576"/>
              <a:gd name="connsiteY11" fmla="*/ 1881912 h 1900573"/>
              <a:gd name="connsiteX0" fmla="*/ 0 w 23528576"/>
              <a:gd name="connsiteY0" fmla="*/ 1735494 h 1735494"/>
              <a:gd name="connsiteX1" fmla="*/ 23513143 w 23528576"/>
              <a:gd name="connsiteY1" fmla="*/ 1735494 h 1735494"/>
              <a:gd name="connsiteX2" fmla="*/ 23528576 w 23528576"/>
              <a:gd name="connsiteY2" fmla="*/ 63521 h 1735494"/>
              <a:gd name="connsiteX3" fmla="*/ 21760064 w 23528576"/>
              <a:gd name="connsiteY3" fmla="*/ 191996 h 1735494"/>
              <a:gd name="connsiteX4" fmla="*/ 18306662 w 23528576"/>
              <a:gd name="connsiteY4" fmla="*/ 0 h 1735494"/>
              <a:gd name="connsiteX5" fmla="*/ 15040947 w 23528576"/>
              <a:gd name="connsiteY5" fmla="*/ 335902 h 1735494"/>
              <a:gd name="connsiteX6" fmla="*/ 11663266 w 23528576"/>
              <a:gd name="connsiteY6" fmla="*/ 261257 h 1735494"/>
              <a:gd name="connsiteX7" fmla="*/ 8341568 w 23528576"/>
              <a:gd name="connsiteY7" fmla="*/ 578498 h 1735494"/>
              <a:gd name="connsiteX8" fmla="*/ 5038531 w 23528576"/>
              <a:gd name="connsiteY8" fmla="*/ 802433 h 1735494"/>
              <a:gd name="connsiteX9" fmla="*/ 1642188 w 23528576"/>
              <a:gd name="connsiteY9" fmla="*/ 1418253 h 1735494"/>
              <a:gd name="connsiteX10" fmla="*/ 317241 w 23528576"/>
              <a:gd name="connsiteY10" fmla="*/ 1716833 h 1735494"/>
              <a:gd name="connsiteX11" fmla="*/ 317241 w 23528576"/>
              <a:gd name="connsiteY11" fmla="*/ 1716833 h 1735494"/>
              <a:gd name="connsiteX0" fmla="*/ 0 w 23528576"/>
              <a:gd name="connsiteY0" fmla="*/ 1735494 h 1735494"/>
              <a:gd name="connsiteX1" fmla="*/ 23513143 w 23528576"/>
              <a:gd name="connsiteY1" fmla="*/ 1735494 h 1735494"/>
              <a:gd name="connsiteX2" fmla="*/ 23528576 w 23528576"/>
              <a:gd name="connsiteY2" fmla="*/ 63521 h 1735494"/>
              <a:gd name="connsiteX3" fmla="*/ 21760064 w 23528576"/>
              <a:gd name="connsiteY3" fmla="*/ 191996 h 1735494"/>
              <a:gd name="connsiteX4" fmla="*/ 18306662 w 23528576"/>
              <a:gd name="connsiteY4" fmla="*/ 0 h 1735494"/>
              <a:gd name="connsiteX5" fmla="*/ 15040947 w 23528576"/>
              <a:gd name="connsiteY5" fmla="*/ 335902 h 1735494"/>
              <a:gd name="connsiteX6" fmla="*/ 11663266 w 23528576"/>
              <a:gd name="connsiteY6" fmla="*/ 261257 h 1735494"/>
              <a:gd name="connsiteX7" fmla="*/ 8341568 w 23528576"/>
              <a:gd name="connsiteY7" fmla="*/ 578498 h 1735494"/>
              <a:gd name="connsiteX8" fmla="*/ 5038531 w 23528576"/>
              <a:gd name="connsiteY8" fmla="*/ 802433 h 1735494"/>
              <a:gd name="connsiteX9" fmla="*/ 1642188 w 23528576"/>
              <a:gd name="connsiteY9" fmla="*/ 1418253 h 1735494"/>
              <a:gd name="connsiteX10" fmla="*/ 317241 w 23528576"/>
              <a:gd name="connsiteY10" fmla="*/ 1716833 h 1735494"/>
              <a:gd name="connsiteX11" fmla="*/ 317241 w 23528576"/>
              <a:gd name="connsiteY11" fmla="*/ 1716833 h 1735494"/>
              <a:gd name="connsiteX0" fmla="*/ 0 w 23528576"/>
              <a:gd name="connsiteY0" fmla="*/ 1735494 h 1735494"/>
              <a:gd name="connsiteX1" fmla="*/ 23513143 w 23528576"/>
              <a:gd name="connsiteY1" fmla="*/ 1735494 h 1735494"/>
              <a:gd name="connsiteX2" fmla="*/ 23528576 w 23528576"/>
              <a:gd name="connsiteY2" fmla="*/ 63521 h 1735494"/>
              <a:gd name="connsiteX3" fmla="*/ 21772764 w 23528576"/>
              <a:gd name="connsiteY3" fmla="*/ 103096 h 1735494"/>
              <a:gd name="connsiteX4" fmla="*/ 18306662 w 23528576"/>
              <a:gd name="connsiteY4" fmla="*/ 0 h 1735494"/>
              <a:gd name="connsiteX5" fmla="*/ 15040947 w 23528576"/>
              <a:gd name="connsiteY5" fmla="*/ 335902 h 1735494"/>
              <a:gd name="connsiteX6" fmla="*/ 11663266 w 23528576"/>
              <a:gd name="connsiteY6" fmla="*/ 261257 h 1735494"/>
              <a:gd name="connsiteX7" fmla="*/ 8341568 w 23528576"/>
              <a:gd name="connsiteY7" fmla="*/ 578498 h 1735494"/>
              <a:gd name="connsiteX8" fmla="*/ 5038531 w 23528576"/>
              <a:gd name="connsiteY8" fmla="*/ 802433 h 1735494"/>
              <a:gd name="connsiteX9" fmla="*/ 1642188 w 23528576"/>
              <a:gd name="connsiteY9" fmla="*/ 1418253 h 1735494"/>
              <a:gd name="connsiteX10" fmla="*/ 317241 w 23528576"/>
              <a:gd name="connsiteY10" fmla="*/ 1716833 h 1735494"/>
              <a:gd name="connsiteX11" fmla="*/ 317241 w 23528576"/>
              <a:gd name="connsiteY11" fmla="*/ 1716833 h 1735494"/>
              <a:gd name="connsiteX0" fmla="*/ 0 w 23528576"/>
              <a:gd name="connsiteY0" fmla="*/ 1735494 h 1735494"/>
              <a:gd name="connsiteX1" fmla="*/ 23513143 w 23528576"/>
              <a:gd name="connsiteY1" fmla="*/ 1735494 h 1735494"/>
              <a:gd name="connsiteX2" fmla="*/ 23528576 w 23528576"/>
              <a:gd name="connsiteY2" fmla="*/ 63521 h 1735494"/>
              <a:gd name="connsiteX3" fmla="*/ 21772764 w 23528576"/>
              <a:gd name="connsiteY3" fmla="*/ 103096 h 1735494"/>
              <a:gd name="connsiteX4" fmla="*/ 18306662 w 23528576"/>
              <a:gd name="connsiteY4" fmla="*/ 0 h 1735494"/>
              <a:gd name="connsiteX5" fmla="*/ 15040947 w 23528576"/>
              <a:gd name="connsiteY5" fmla="*/ 335902 h 1735494"/>
              <a:gd name="connsiteX6" fmla="*/ 11663266 w 23528576"/>
              <a:gd name="connsiteY6" fmla="*/ 261257 h 1735494"/>
              <a:gd name="connsiteX7" fmla="*/ 8341568 w 23528576"/>
              <a:gd name="connsiteY7" fmla="*/ 578498 h 1735494"/>
              <a:gd name="connsiteX8" fmla="*/ 5038531 w 23528576"/>
              <a:gd name="connsiteY8" fmla="*/ 802433 h 1735494"/>
              <a:gd name="connsiteX9" fmla="*/ 1642188 w 23528576"/>
              <a:gd name="connsiteY9" fmla="*/ 1418253 h 1735494"/>
              <a:gd name="connsiteX10" fmla="*/ 317241 w 23528576"/>
              <a:gd name="connsiteY10" fmla="*/ 1716833 h 1735494"/>
              <a:gd name="connsiteX11" fmla="*/ 317241 w 23528576"/>
              <a:gd name="connsiteY11" fmla="*/ 1716833 h 173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28576" h="1735494">
                <a:moveTo>
                  <a:pt x="0" y="1735494"/>
                </a:moveTo>
                <a:lnTo>
                  <a:pt x="23513143" y="1735494"/>
                </a:lnTo>
                <a:lnTo>
                  <a:pt x="23528576" y="63521"/>
                </a:lnTo>
                <a:cubicBezTo>
                  <a:pt x="22926372" y="131746"/>
                  <a:pt x="22374968" y="72971"/>
                  <a:pt x="21772764" y="103096"/>
                </a:cubicBezTo>
                <a:lnTo>
                  <a:pt x="18306662" y="0"/>
                </a:lnTo>
                <a:lnTo>
                  <a:pt x="15040947" y="335902"/>
                </a:lnTo>
                <a:lnTo>
                  <a:pt x="11663266" y="261257"/>
                </a:lnTo>
                <a:lnTo>
                  <a:pt x="8341568" y="578498"/>
                </a:lnTo>
                <a:cubicBezTo>
                  <a:pt x="7237445" y="668694"/>
                  <a:pt x="6139543" y="727788"/>
                  <a:pt x="5038531" y="802433"/>
                </a:cubicBezTo>
                <a:lnTo>
                  <a:pt x="1642188" y="1418253"/>
                </a:lnTo>
                <a:lnTo>
                  <a:pt x="317241" y="1716833"/>
                </a:lnTo>
                <a:lnTo>
                  <a:pt x="317241" y="1716833"/>
                </a:lnTo>
              </a:path>
            </a:pathLst>
          </a:custGeom>
          <a:solidFill>
            <a:srgbClr val="E0534A">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a:extLst>
              <a:ext uri="{FF2B5EF4-FFF2-40B4-BE49-F238E27FC236}">
                <a16:creationId xmlns:a16="http://schemas.microsoft.com/office/drawing/2014/main" id="{574FF88F-6D19-4E01-AB44-5FF9C02C3220}"/>
              </a:ext>
            </a:extLst>
          </p:cNvPr>
          <p:cNvSpPr txBox="1"/>
          <p:nvPr/>
        </p:nvSpPr>
        <p:spPr>
          <a:xfrm>
            <a:off x="269687" y="1070192"/>
            <a:ext cx="1433564" cy="276981"/>
          </a:xfrm>
          <a:prstGeom prst="rect">
            <a:avLst/>
          </a:prstGeom>
          <a:noFill/>
        </p:spPr>
        <p:txBody>
          <a:bodyPr wrap="square" lIns="91421" tIns="45711" rIns="91421" bIns="45711" rtlCol="0">
            <a:spAutoFit/>
          </a:bodyPr>
          <a:lstStyle/>
          <a:p>
            <a:pPr algn="ctr"/>
            <a:r>
              <a:rPr lang="en-US" sz="1200" b="1" dirty="0">
                <a:solidFill>
                  <a:schemeClr val="bg2"/>
                </a:solidFill>
              </a:rPr>
              <a:t>2010</a:t>
            </a:r>
          </a:p>
        </p:txBody>
      </p:sp>
      <p:sp>
        <p:nvSpPr>
          <p:cNvPr id="21" name="TextBox 20">
            <a:extLst>
              <a:ext uri="{FF2B5EF4-FFF2-40B4-BE49-F238E27FC236}">
                <a16:creationId xmlns:a16="http://schemas.microsoft.com/office/drawing/2014/main" id="{DEBD281B-AC0E-411E-BD46-B19645CC5774}"/>
              </a:ext>
            </a:extLst>
          </p:cNvPr>
          <p:cNvSpPr txBox="1"/>
          <p:nvPr/>
        </p:nvSpPr>
        <p:spPr>
          <a:xfrm>
            <a:off x="1703251" y="1061193"/>
            <a:ext cx="1433564" cy="276981"/>
          </a:xfrm>
          <a:prstGeom prst="rect">
            <a:avLst/>
          </a:prstGeom>
          <a:noFill/>
        </p:spPr>
        <p:txBody>
          <a:bodyPr wrap="square" lIns="91421" tIns="45711" rIns="91421" bIns="45711" rtlCol="0">
            <a:spAutoFit/>
          </a:bodyPr>
          <a:lstStyle/>
          <a:p>
            <a:pPr algn="ctr"/>
            <a:r>
              <a:rPr lang="en-US" sz="1200" b="1" dirty="0">
                <a:solidFill>
                  <a:schemeClr val="bg2"/>
                </a:solidFill>
              </a:rPr>
              <a:t>2011</a:t>
            </a:r>
          </a:p>
        </p:txBody>
      </p:sp>
      <p:sp>
        <p:nvSpPr>
          <p:cNvPr id="22" name="TextBox 21">
            <a:extLst>
              <a:ext uri="{FF2B5EF4-FFF2-40B4-BE49-F238E27FC236}">
                <a16:creationId xmlns:a16="http://schemas.microsoft.com/office/drawing/2014/main" id="{B7F75A33-CD25-4E5C-A1B5-A02870D204BC}"/>
              </a:ext>
            </a:extLst>
          </p:cNvPr>
          <p:cNvSpPr txBox="1"/>
          <p:nvPr/>
        </p:nvSpPr>
        <p:spPr>
          <a:xfrm>
            <a:off x="3131016" y="1070191"/>
            <a:ext cx="1439363" cy="276981"/>
          </a:xfrm>
          <a:prstGeom prst="rect">
            <a:avLst/>
          </a:prstGeom>
          <a:noFill/>
        </p:spPr>
        <p:txBody>
          <a:bodyPr wrap="square" lIns="91421" tIns="45711" rIns="91421" bIns="45711" rtlCol="0">
            <a:spAutoFit/>
          </a:bodyPr>
          <a:lstStyle/>
          <a:p>
            <a:pPr algn="ctr"/>
            <a:r>
              <a:rPr lang="en-US" sz="1200" b="1" dirty="0">
                <a:solidFill>
                  <a:schemeClr val="bg2"/>
                </a:solidFill>
              </a:rPr>
              <a:t>2012</a:t>
            </a:r>
          </a:p>
        </p:txBody>
      </p:sp>
      <p:sp>
        <p:nvSpPr>
          <p:cNvPr id="23" name="TextBox 22">
            <a:extLst>
              <a:ext uri="{FF2B5EF4-FFF2-40B4-BE49-F238E27FC236}">
                <a16:creationId xmlns:a16="http://schemas.microsoft.com/office/drawing/2014/main" id="{6054BB62-A721-44B1-A85E-23B1F5C522E5}"/>
              </a:ext>
            </a:extLst>
          </p:cNvPr>
          <p:cNvSpPr txBox="1"/>
          <p:nvPr/>
        </p:nvSpPr>
        <p:spPr>
          <a:xfrm>
            <a:off x="4552056" y="1069495"/>
            <a:ext cx="1451889" cy="276981"/>
          </a:xfrm>
          <a:prstGeom prst="rect">
            <a:avLst/>
          </a:prstGeom>
          <a:noFill/>
        </p:spPr>
        <p:txBody>
          <a:bodyPr wrap="square" lIns="91421" tIns="45711" rIns="91421" bIns="45711" rtlCol="0">
            <a:spAutoFit/>
          </a:bodyPr>
          <a:lstStyle/>
          <a:p>
            <a:pPr algn="ctr"/>
            <a:r>
              <a:rPr lang="en-US" sz="1200" b="1" dirty="0">
                <a:solidFill>
                  <a:schemeClr val="bg2"/>
                </a:solidFill>
              </a:rPr>
              <a:t>2013</a:t>
            </a:r>
          </a:p>
        </p:txBody>
      </p:sp>
      <p:sp>
        <p:nvSpPr>
          <p:cNvPr id="24" name="TextBox 23">
            <a:extLst>
              <a:ext uri="{FF2B5EF4-FFF2-40B4-BE49-F238E27FC236}">
                <a16:creationId xmlns:a16="http://schemas.microsoft.com/office/drawing/2014/main" id="{CAC3E911-E39E-424E-B6B4-E6B4B78479D9}"/>
              </a:ext>
            </a:extLst>
          </p:cNvPr>
          <p:cNvSpPr txBox="1"/>
          <p:nvPr/>
        </p:nvSpPr>
        <p:spPr>
          <a:xfrm>
            <a:off x="6013518" y="1079293"/>
            <a:ext cx="1423991" cy="276981"/>
          </a:xfrm>
          <a:prstGeom prst="rect">
            <a:avLst/>
          </a:prstGeom>
          <a:noFill/>
        </p:spPr>
        <p:txBody>
          <a:bodyPr wrap="square" lIns="91421" tIns="45711" rIns="91421" bIns="45711" rtlCol="0">
            <a:spAutoFit/>
          </a:bodyPr>
          <a:lstStyle/>
          <a:p>
            <a:pPr algn="ctr"/>
            <a:r>
              <a:rPr lang="en-US" sz="1200" b="1" dirty="0">
                <a:solidFill>
                  <a:schemeClr val="bg2"/>
                </a:solidFill>
              </a:rPr>
              <a:t>2014</a:t>
            </a:r>
          </a:p>
        </p:txBody>
      </p:sp>
      <p:sp>
        <p:nvSpPr>
          <p:cNvPr id="25" name="Rectangle 24">
            <a:extLst>
              <a:ext uri="{FF2B5EF4-FFF2-40B4-BE49-F238E27FC236}">
                <a16:creationId xmlns:a16="http://schemas.microsoft.com/office/drawing/2014/main" id="{76E99BAA-B90D-4673-A73A-9C97581A959E}"/>
              </a:ext>
            </a:extLst>
          </p:cNvPr>
          <p:cNvSpPr/>
          <p:nvPr/>
        </p:nvSpPr>
        <p:spPr>
          <a:xfrm>
            <a:off x="374260" y="2211812"/>
            <a:ext cx="1233056" cy="6904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6" name="TextBox 25">
            <a:extLst>
              <a:ext uri="{FF2B5EF4-FFF2-40B4-BE49-F238E27FC236}">
                <a16:creationId xmlns:a16="http://schemas.microsoft.com/office/drawing/2014/main" id="{1092F51D-EFD2-4556-BDD0-C102163C255C}"/>
              </a:ext>
            </a:extLst>
          </p:cNvPr>
          <p:cNvSpPr txBox="1"/>
          <p:nvPr/>
        </p:nvSpPr>
        <p:spPr>
          <a:xfrm>
            <a:off x="374260" y="2216711"/>
            <a:ext cx="1233056" cy="276999"/>
          </a:xfrm>
          <a:prstGeom prst="rect">
            <a:avLst/>
          </a:prstGeom>
          <a:noFill/>
        </p:spPr>
        <p:txBody>
          <a:bodyPr wrap="square" rtlCol="0">
            <a:spAutoFit/>
          </a:bodyPr>
          <a:lstStyle/>
          <a:p>
            <a:pPr algn="ctr"/>
            <a:r>
              <a:rPr lang="en-US" sz="1200" b="1" dirty="0">
                <a:solidFill>
                  <a:srgbClr val="E0534A"/>
                </a:solidFill>
              </a:rPr>
              <a:t>STUXNET</a:t>
            </a:r>
          </a:p>
        </p:txBody>
      </p:sp>
      <p:sp>
        <p:nvSpPr>
          <p:cNvPr id="27" name="TextBox 26">
            <a:extLst>
              <a:ext uri="{FF2B5EF4-FFF2-40B4-BE49-F238E27FC236}">
                <a16:creationId xmlns:a16="http://schemas.microsoft.com/office/drawing/2014/main" id="{FE506DC7-4893-44CC-B4FE-2B9CFBEE96A9}"/>
              </a:ext>
            </a:extLst>
          </p:cNvPr>
          <p:cNvSpPr txBox="1"/>
          <p:nvPr/>
        </p:nvSpPr>
        <p:spPr>
          <a:xfrm>
            <a:off x="374260" y="2466901"/>
            <a:ext cx="1233056" cy="461665"/>
          </a:xfrm>
          <a:prstGeom prst="rect">
            <a:avLst/>
          </a:prstGeom>
          <a:noFill/>
        </p:spPr>
        <p:txBody>
          <a:bodyPr wrap="square" rtlCol="0">
            <a:spAutoFit/>
          </a:bodyPr>
          <a:lstStyle/>
          <a:p>
            <a:pPr algn="ctr"/>
            <a:r>
              <a:rPr lang="en-US" sz="800" dirty="0">
                <a:solidFill>
                  <a:schemeClr val="bg2"/>
                </a:solidFill>
              </a:rPr>
              <a:t>Worm Targeting SCADA and Modifying PLCs</a:t>
            </a:r>
          </a:p>
        </p:txBody>
      </p:sp>
      <p:sp>
        <p:nvSpPr>
          <p:cNvPr id="28" name="Rectangle 27">
            <a:extLst>
              <a:ext uri="{FF2B5EF4-FFF2-40B4-BE49-F238E27FC236}">
                <a16:creationId xmlns:a16="http://schemas.microsoft.com/office/drawing/2014/main" id="{90A91E8A-AAEE-4F18-A629-1DF63A8927F9}"/>
              </a:ext>
            </a:extLst>
          </p:cNvPr>
          <p:cNvSpPr/>
          <p:nvPr/>
        </p:nvSpPr>
        <p:spPr>
          <a:xfrm>
            <a:off x="374260" y="3211609"/>
            <a:ext cx="1219704" cy="10931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sz="1050"/>
          </a:p>
        </p:txBody>
      </p:sp>
      <p:sp>
        <p:nvSpPr>
          <p:cNvPr id="29" name="TextBox 28">
            <a:extLst>
              <a:ext uri="{FF2B5EF4-FFF2-40B4-BE49-F238E27FC236}">
                <a16:creationId xmlns:a16="http://schemas.microsoft.com/office/drawing/2014/main" id="{EF4D33D0-E0DC-45CA-9C51-A9BB330BBAD3}"/>
              </a:ext>
            </a:extLst>
          </p:cNvPr>
          <p:cNvSpPr txBox="1"/>
          <p:nvPr/>
        </p:nvSpPr>
        <p:spPr>
          <a:xfrm>
            <a:off x="374260" y="3207523"/>
            <a:ext cx="1219704" cy="461647"/>
          </a:xfrm>
          <a:prstGeom prst="rect">
            <a:avLst/>
          </a:prstGeom>
          <a:noFill/>
        </p:spPr>
        <p:txBody>
          <a:bodyPr wrap="square" lIns="91421" tIns="45711" rIns="91421" bIns="45711" rtlCol="0">
            <a:spAutoFit/>
          </a:bodyPr>
          <a:lstStyle/>
          <a:p>
            <a:pPr algn="ctr"/>
            <a:r>
              <a:rPr lang="en-US" sz="1200" b="1" dirty="0">
                <a:solidFill>
                  <a:srgbClr val="E0534A"/>
                </a:solidFill>
              </a:rPr>
              <a:t>OPERATION AURORA</a:t>
            </a:r>
          </a:p>
        </p:txBody>
      </p:sp>
      <p:sp>
        <p:nvSpPr>
          <p:cNvPr id="30" name="TextBox 29">
            <a:extLst>
              <a:ext uri="{FF2B5EF4-FFF2-40B4-BE49-F238E27FC236}">
                <a16:creationId xmlns:a16="http://schemas.microsoft.com/office/drawing/2014/main" id="{9DD89D98-7B16-4FCC-9F51-8EE13655117E}"/>
              </a:ext>
            </a:extLst>
          </p:cNvPr>
          <p:cNvSpPr txBox="1"/>
          <p:nvPr/>
        </p:nvSpPr>
        <p:spPr>
          <a:xfrm>
            <a:off x="374260" y="3620750"/>
            <a:ext cx="1219704" cy="584757"/>
          </a:xfrm>
          <a:prstGeom prst="rect">
            <a:avLst/>
          </a:prstGeom>
          <a:noFill/>
        </p:spPr>
        <p:txBody>
          <a:bodyPr wrap="square" lIns="91421" tIns="45711" rIns="91421" bIns="45711" rtlCol="0">
            <a:spAutoFit/>
          </a:bodyPr>
          <a:lstStyle/>
          <a:p>
            <a:pPr algn="ctr"/>
            <a:r>
              <a:rPr lang="en-US" sz="800" dirty="0">
                <a:solidFill>
                  <a:schemeClr val="bg2"/>
                </a:solidFill>
              </a:rPr>
              <a:t>APT Cyber Attack on 20+ High Tech, Security &amp; Defense Companies</a:t>
            </a:r>
          </a:p>
        </p:txBody>
      </p:sp>
      <p:sp>
        <p:nvSpPr>
          <p:cNvPr id="31" name="Rectangle 30">
            <a:extLst>
              <a:ext uri="{FF2B5EF4-FFF2-40B4-BE49-F238E27FC236}">
                <a16:creationId xmlns:a16="http://schemas.microsoft.com/office/drawing/2014/main" id="{E3BE468F-9041-49E6-B97D-5214F0EACCEC}"/>
              </a:ext>
            </a:extLst>
          </p:cNvPr>
          <p:cNvSpPr/>
          <p:nvPr/>
        </p:nvSpPr>
        <p:spPr>
          <a:xfrm>
            <a:off x="1848735" y="2211809"/>
            <a:ext cx="1152860" cy="921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2" name="TextBox 31">
            <a:extLst>
              <a:ext uri="{FF2B5EF4-FFF2-40B4-BE49-F238E27FC236}">
                <a16:creationId xmlns:a16="http://schemas.microsoft.com/office/drawing/2014/main" id="{59ABF8E3-E67E-4C6F-B6DD-8B7C78D5CD95}"/>
              </a:ext>
            </a:extLst>
          </p:cNvPr>
          <p:cNvSpPr txBox="1"/>
          <p:nvPr/>
        </p:nvSpPr>
        <p:spPr>
          <a:xfrm>
            <a:off x="1848735" y="2216712"/>
            <a:ext cx="1152860" cy="461665"/>
          </a:xfrm>
          <a:prstGeom prst="rect">
            <a:avLst/>
          </a:prstGeom>
          <a:noFill/>
        </p:spPr>
        <p:txBody>
          <a:bodyPr wrap="square" rtlCol="0">
            <a:spAutoFit/>
          </a:bodyPr>
          <a:lstStyle/>
          <a:p>
            <a:pPr algn="ctr"/>
            <a:r>
              <a:rPr lang="en-US" sz="1200" b="1" dirty="0">
                <a:solidFill>
                  <a:srgbClr val="E0534A"/>
                </a:solidFill>
              </a:rPr>
              <a:t>NIGHT DRAGON</a:t>
            </a:r>
          </a:p>
        </p:txBody>
      </p:sp>
      <p:sp>
        <p:nvSpPr>
          <p:cNvPr id="33" name="TextBox 32">
            <a:extLst>
              <a:ext uri="{FF2B5EF4-FFF2-40B4-BE49-F238E27FC236}">
                <a16:creationId xmlns:a16="http://schemas.microsoft.com/office/drawing/2014/main" id="{F0B7A933-49FF-4C02-8DAC-A2FC8884C32F}"/>
              </a:ext>
            </a:extLst>
          </p:cNvPr>
          <p:cNvSpPr txBox="1"/>
          <p:nvPr/>
        </p:nvSpPr>
        <p:spPr>
          <a:xfrm>
            <a:off x="1855291" y="2538461"/>
            <a:ext cx="1152860" cy="605230"/>
          </a:xfrm>
          <a:prstGeom prst="rect">
            <a:avLst/>
          </a:prstGeom>
          <a:noFill/>
        </p:spPr>
        <p:txBody>
          <a:bodyPr wrap="square" rtlCol="0">
            <a:spAutoFit/>
          </a:bodyPr>
          <a:lstStyle/>
          <a:p>
            <a:pPr algn="ctr"/>
            <a:endParaRPr lang="en-US" sz="800" dirty="0">
              <a:solidFill>
                <a:schemeClr val="bg2"/>
              </a:solidFill>
            </a:endParaRPr>
          </a:p>
          <a:p>
            <a:pPr algn="ctr"/>
            <a:r>
              <a:rPr lang="en-US" sz="800" dirty="0">
                <a:solidFill>
                  <a:schemeClr val="bg2"/>
                </a:solidFill>
              </a:rPr>
              <a:t>Advanced Persistent Threat Targeting Global Energy</a:t>
            </a:r>
          </a:p>
        </p:txBody>
      </p:sp>
      <p:sp>
        <p:nvSpPr>
          <p:cNvPr id="34" name="Rectangle 33">
            <a:extLst>
              <a:ext uri="{FF2B5EF4-FFF2-40B4-BE49-F238E27FC236}">
                <a16:creationId xmlns:a16="http://schemas.microsoft.com/office/drawing/2014/main" id="{2D807D74-E689-44FA-904E-2AD5D9447B17}"/>
              </a:ext>
            </a:extLst>
          </p:cNvPr>
          <p:cNvSpPr/>
          <p:nvPr/>
        </p:nvSpPr>
        <p:spPr>
          <a:xfrm>
            <a:off x="3279020" y="2211810"/>
            <a:ext cx="1195427" cy="8588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TextBox 34">
            <a:extLst>
              <a:ext uri="{FF2B5EF4-FFF2-40B4-BE49-F238E27FC236}">
                <a16:creationId xmlns:a16="http://schemas.microsoft.com/office/drawing/2014/main" id="{65FF103B-902A-4943-8C63-037B3AEAF57F}"/>
              </a:ext>
            </a:extLst>
          </p:cNvPr>
          <p:cNvSpPr txBox="1"/>
          <p:nvPr/>
        </p:nvSpPr>
        <p:spPr>
          <a:xfrm>
            <a:off x="3279020" y="2216712"/>
            <a:ext cx="1195427" cy="276999"/>
          </a:xfrm>
          <a:prstGeom prst="rect">
            <a:avLst/>
          </a:prstGeom>
          <a:noFill/>
        </p:spPr>
        <p:txBody>
          <a:bodyPr wrap="square" rtlCol="0">
            <a:spAutoFit/>
          </a:bodyPr>
          <a:lstStyle/>
          <a:p>
            <a:pPr algn="ctr"/>
            <a:r>
              <a:rPr lang="en-US" sz="1200" b="1" dirty="0">
                <a:solidFill>
                  <a:srgbClr val="E0534A"/>
                </a:solidFill>
              </a:rPr>
              <a:t>SHAMOON</a:t>
            </a:r>
          </a:p>
        </p:txBody>
      </p:sp>
      <p:sp>
        <p:nvSpPr>
          <p:cNvPr id="36" name="TextBox 35">
            <a:extLst>
              <a:ext uri="{FF2B5EF4-FFF2-40B4-BE49-F238E27FC236}">
                <a16:creationId xmlns:a16="http://schemas.microsoft.com/office/drawing/2014/main" id="{0F71D1B4-39A3-4C22-A912-554B73E2A6DC}"/>
              </a:ext>
            </a:extLst>
          </p:cNvPr>
          <p:cNvSpPr txBox="1"/>
          <p:nvPr/>
        </p:nvSpPr>
        <p:spPr>
          <a:xfrm>
            <a:off x="3282300" y="2511887"/>
            <a:ext cx="1195427" cy="605230"/>
          </a:xfrm>
          <a:prstGeom prst="rect">
            <a:avLst/>
          </a:prstGeom>
          <a:noFill/>
        </p:spPr>
        <p:txBody>
          <a:bodyPr wrap="square" rtlCol="0">
            <a:spAutoFit/>
          </a:bodyPr>
          <a:lstStyle/>
          <a:p>
            <a:pPr algn="ctr"/>
            <a:r>
              <a:rPr lang="en-US" sz="800" dirty="0">
                <a:solidFill>
                  <a:schemeClr val="bg2"/>
                </a:solidFill>
              </a:rPr>
              <a:t>Virus Targeting Energy Sector Largest</a:t>
            </a:r>
          </a:p>
          <a:p>
            <a:pPr algn="ctr"/>
            <a:r>
              <a:rPr lang="en-US" sz="800" dirty="0">
                <a:solidFill>
                  <a:schemeClr val="bg2"/>
                </a:solidFill>
              </a:rPr>
              <a:t>Wipe Attack</a:t>
            </a:r>
          </a:p>
        </p:txBody>
      </p:sp>
      <p:sp>
        <p:nvSpPr>
          <p:cNvPr id="37" name="Rectangle 36">
            <a:extLst>
              <a:ext uri="{FF2B5EF4-FFF2-40B4-BE49-F238E27FC236}">
                <a16:creationId xmlns:a16="http://schemas.microsoft.com/office/drawing/2014/main" id="{E00C5BC0-C901-48ED-B7D1-FC32AB2CC562}"/>
              </a:ext>
            </a:extLst>
          </p:cNvPr>
          <p:cNvSpPr/>
          <p:nvPr/>
        </p:nvSpPr>
        <p:spPr>
          <a:xfrm>
            <a:off x="4674372" y="2227625"/>
            <a:ext cx="1180533" cy="842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TextBox 37">
            <a:extLst>
              <a:ext uri="{FF2B5EF4-FFF2-40B4-BE49-F238E27FC236}">
                <a16:creationId xmlns:a16="http://schemas.microsoft.com/office/drawing/2014/main" id="{610D0EF0-7F0E-46C8-97B4-6BD56B5627A8}"/>
              </a:ext>
            </a:extLst>
          </p:cNvPr>
          <p:cNvSpPr txBox="1"/>
          <p:nvPr/>
        </p:nvSpPr>
        <p:spPr>
          <a:xfrm>
            <a:off x="4674372" y="2181727"/>
            <a:ext cx="1180533" cy="461665"/>
          </a:xfrm>
          <a:prstGeom prst="rect">
            <a:avLst/>
          </a:prstGeom>
          <a:noFill/>
        </p:spPr>
        <p:txBody>
          <a:bodyPr wrap="square" rtlCol="0">
            <a:spAutoFit/>
          </a:bodyPr>
          <a:lstStyle/>
          <a:p>
            <a:pPr algn="ctr"/>
            <a:r>
              <a:rPr lang="en-US" sz="1200" b="1" dirty="0">
                <a:solidFill>
                  <a:srgbClr val="E0534A"/>
                </a:solidFill>
              </a:rPr>
              <a:t>RED OCTOBER</a:t>
            </a:r>
          </a:p>
        </p:txBody>
      </p:sp>
      <p:sp>
        <p:nvSpPr>
          <p:cNvPr id="39" name="TextBox 38">
            <a:extLst>
              <a:ext uri="{FF2B5EF4-FFF2-40B4-BE49-F238E27FC236}">
                <a16:creationId xmlns:a16="http://schemas.microsoft.com/office/drawing/2014/main" id="{ACBEF32D-D5A9-4892-BD7A-5B55D007D6CC}"/>
              </a:ext>
            </a:extLst>
          </p:cNvPr>
          <p:cNvSpPr txBox="1"/>
          <p:nvPr/>
        </p:nvSpPr>
        <p:spPr>
          <a:xfrm>
            <a:off x="4687732" y="2515394"/>
            <a:ext cx="1180533" cy="584775"/>
          </a:xfrm>
          <a:prstGeom prst="rect">
            <a:avLst/>
          </a:prstGeom>
          <a:noFill/>
        </p:spPr>
        <p:txBody>
          <a:bodyPr wrap="square" rtlCol="0">
            <a:spAutoFit/>
          </a:bodyPr>
          <a:lstStyle/>
          <a:p>
            <a:pPr algn="ctr"/>
            <a:r>
              <a:rPr lang="en-US" sz="800" dirty="0">
                <a:solidFill>
                  <a:schemeClr val="bg2"/>
                </a:solidFill>
              </a:rPr>
              <a:t>Cyber-Espionage Malware Targeting Gov’t &amp; Research Organizations</a:t>
            </a:r>
          </a:p>
        </p:txBody>
      </p:sp>
      <p:sp>
        <p:nvSpPr>
          <p:cNvPr id="40" name="Rectangle 39">
            <a:extLst>
              <a:ext uri="{FF2B5EF4-FFF2-40B4-BE49-F238E27FC236}">
                <a16:creationId xmlns:a16="http://schemas.microsoft.com/office/drawing/2014/main" id="{721D746D-3910-48CE-942E-F991EF9F1A8B}"/>
              </a:ext>
            </a:extLst>
          </p:cNvPr>
          <p:cNvSpPr/>
          <p:nvPr/>
        </p:nvSpPr>
        <p:spPr>
          <a:xfrm>
            <a:off x="3279020" y="3258674"/>
            <a:ext cx="1195427" cy="8972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TextBox 40">
            <a:extLst>
              <a:ext uri="{FF2B5EF4-FFF2-40B4-BE49-F238E27FC236}">
                <a16:creationId xmlns:a16="http://schemas.microsoft.com/office/drawing/2014/main" id="{A23D8A15-6FC3-4EED-B730-BFF57D205E5D}"/>
              </a:ext>
            </a:extLst>
          </p:cNvPr>
          <p:cNvSpPr txBox="1"/>
          <p:nvPr/>
        </p:nvSpPr>
        <p:spPr>
          <a:xfrm>
            <a:off x="3279020" y="3266943"/>
            <a:ext cx="1195427" cy="261610"/>
          </a:xfrm>
          <a:prstGeom prst="rect">
            <a:avLst/>
          </a:prstGeom>
          <a:noFill/>
        </p:spPr>
        <p:txBody>
          <a:bodyPr wrap="square" rtlCol="0">
            <a:spAutoFit/>
          </a:bodyPr>
          <a:lstStyle/>
          <a:p>
            <a:pPr algn="ctr"/>
            <a:r>
              <a:rPr lang="en-US" sz="1050" b="1" dirty="0">
                <a:solidFill>
                  <a:srgbClr val="E0534A"/>
                </a:solidFill>
              </a:rPr>
              <a:t>FLAME</a:t>
            </a:r>
          </a:p>
        </p:txBody>
      </p:sp>
      <p:sp>
        <p:nvSpPr>
          <p:cNvPr id="42" name="TextBox 41">
            <a:extLst>
              <a:ext uri="{FF2B5EF4-FFF2-40B4-BE49-F238E27FC236}">
                <a16:creationId xmlns:a16="http://schemas.microsoft.com/office/drawing/2014/main" id="{A8C4B987-F4E2-4BBD-93B2-608EA51074E2}"/>
              </a:ext>
            </a:extLst>
          </p:cNvPr>
          <p:cNvSpPr txBox="1"/>
          <p:nvPr/>
        </p:nvSpPr>
        <p:spPr>
          <a:xfrm>
            <a:off x="3285857" y="3453311"/>
            <a:ext cx="1195427" cy="707886"/>
          </a:xfrm>
          <a:prstGeom prst="rect">
            <a:avLst/>
          </a:prstGeom>
          <a:noFill/>
        </p:spPr>
        <p:txBody>
          <a:bodyPr wrap="square" rtlCol="0">
            <a:spAutoFit/>
          </a:bodyPr>
          <a:lstStyle/>
          <a:p>
            <a:pPr algn="ctr"/>
            <a:r>
              <a:rPr lang="en-US" sz="1000" dirty="0">
                <a:solidFill>
                  <a:schemeClr val="bg2"/>
                </a:solidFill>
              </a:rPr>
              <a:t>Virus use for Targeted Cyber Espionage in the Middle East</a:t>
            </a:r>
          </a:p>
        </p:txBody>
      </p:sp>
      <p:sp>
        <p:nvSpPr>
          <p:cNvPr id="43" name="Rectangle 42">
            <a:extLst>
              <a:ext uri="{FF2B5EF4-FFF2-40B4-BE49-F238E27FC236}">
                <a16:creationId xmlns:a16="http://schemas.microsoft.com/office/drawing/2014/main" id="{ED7C738A-5728-499C-82D8-D4F7DB528A20}"/>
              </a:ext>
            </a:extLst>
          </p:cNvPr>
          <p:cNvSpPr/>
          <p:nvPr/>
        </p:nvSpPr>
        <p:spPr>
          <a:xfrm>
            <a:off x="1840085" y="3387662"/>
            <a:ext cx="1139043" cy="9169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4" name="TextBox 43">
            <a:extLst>
              <a:ext uri="{FF2B5EF4-FFF2-40B4-BE49-F238E27FC236}">
                <a16:creationId xmlns:a16="http://schemas.microsoft.com/office/drawing/2014/main" id="{16A0C608-F1D5-435F-A132-6CED011B39D3}"/>
              </a:ext>
            </a:extLst>
          </p:cNvPr>
          <p:cNvSpPr txBox="1"/>
          <p:nvPr/>
        </p:nvSpPr>
        <p:spPr>
          <a:xfrm>
            <a:off x="1840085" y="3382237"/>
            <a:ext cx="1139043" cy="276999"/>
          </a:xfrm>
          <a:prstGeom prst="rect">
            <a:avLst/>
          </a:prstGeom>
          <a:noFill/>
        </p:spPr>
        <p:txBody>
          <a:bodyPr wrap="square" rtlCol="0">
            <a:spAutoFit/>
          </a:bodyPr>
          <a:lstStyle/>
          <a:p>
            <a:pPr algn="ctr"/>
            <a:r>
              <a:rPr lang="en-US" sz="1200" b="1" dirty="0">
                <a:solidFill>
                  <a:srgbClr val="E0534A"/>
                </a:solidFill>
              </a:rPr>
              <a:t>DUQU</a:t>
            </a:r>
          </a:p>
        </p:txBody>
      </p:sp>
      <p:sp>
        <p:nvSpPr>
          <p:cNvPr id="45" name="TextBox 44">
            <a:extLst>
              <a:ext uri="{FF2B5EF4-FFF2-40B4-BE49-F238E27FC236}">
                <a16:creationId xmlns:a16="http://schemas.microsoft.com/office/drawing/2014/main" id="{2B2D5281-7CF8-4EB9-977E-F2DC9556F460}"/>
              </a:ext>
            </a:extLst>
          </p:cNvPr>
          <p:cNvSpPr txBox="1"/>
          <p:nvPr/>
        </p:nvSpPr>
        <p:spPr>
          <a:xfrm>
            <a:off x="1855140" y="3624141"/>
            <a:ext cx="1139043" cy="584775"/>
          </a:xfrm>
          <a:prstGeom prst="rect">
            <a:avLst/>
          </a:prstGeom>
          <a:noFill/>
        </p:spPr>
        <p:txBody>
          <a:bodyPr wrap="square" rtlCol="0">
            <a:spAutoFit/>
          </a:bodyPr>
          <a:lstStyle/>
          <a:p>
            <a:pPr algn="ctr"/>
            <a:r>
              <a:rPr lang="en-US" sz="800" dirty="0">
                <a:solidFill>
                  <a:schemeClr val="bg2"/>
                </a:solidFill>
              </a:rPr>
              <a:t>Worm Targeting ICS Information Gathering</a:t>
            </a:r>
            <a:br>
              <a:rPr lang="en-US" sz="800" dirty="0">
                <a:solidFill>
                  <a:schemeClr val="bg2"/>
                </a:solidFill>
              </a:rPr>
            </a:br>
            <a:r>
              <a:rPr lang="en-US" sz="800" dirty="0">
                <a:solidFill>
                  <a:schemeClr val="bg2"/>
                </a:solidFill>
              </a:rPr>
              <a:t>and Stealing</a:t>
            </a:r>
          </a:p>
        </p:txBody>
      </p:sp>
      <p:sp>
        <p:nvSpPr>
          <p:cNvPr id="46" name="Rectangle 45">
            <a:extLst>
              <a:ext uri="{FF2B5EF4-FFF2-40B4-BE49-F238E27FC236}">
                <a16:creationId xmlns:a16="http://schemas.microsoft.com/office/drawing/2014/main" id="{78F2865B-FC61-4C0A-BA16-8EEEAF1298D9}"/>
              </a:ext>
            </a:extLst>
          </p:cNvPr>
          <p:cNvSpPr/>
          <p:nvPr/>
        </p:nvSpPr>
        <p:spPr>
          <a:xfrm>
            <a:off x="3279020" y="4228816"/>
            <a:ext cx="1195427" cy="589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7" name="TextBox 46">
            <a:extLst>
              <a:ext uri="{FF2B5EF4-FFF2-40B4-BE49-F238E27FC236}">
                <a16:creationId xmlns:a16="http://schemas.microsoft.com/office/drawing/2014/main" id="{751C7355-DE2A-4D10-815B-119BF21B92A9}"/>
              </a:ext>
            </a:extLst>
          </p:cNvPr>
          <p:cNvSpPr txBox="1"/>
          <p:nvPr/>
        </p:nvSpPr>
        <p:spPr>
          <a:xfrm>
            <a:off x="3279020" y="4206458"/>
            <a:ext cx="1195427" cy="276999"/>
          </a:xfrm>
          <a:prstGeom prst="rect">
            <a:avLst/>
          </a:prstGeom>
          <a:noFill/>
        </p:spPr>
        <p:txBody>
          <a:bodyPr wrap="square" rtlCol="0">
            <a:spAutoFit/>
          </a:bodyPr>
          <a:lstStyle/>
          <a:p>
            <a:pPr algn="ctr"/>
            <a:r>
              <a:rPr lang="en-US" sz="1200" b="1" dirty="0">
                <a:solidFill>
                  <a:srgbClr val="E0534A"/>
                </a:solidFill>
              </a:rPr>
              <a:t>GAUSS</a:t>
            </a:r>
          </a:p>
        </p:txBody>
      </p:sp>
      <p:sp>
        <p:nvSpPr>
          <p:cNvPr id="48" name="TextBox 47">
            <a:extLst>
              <a:ext uri="{FF2B5EF4-FFF2-40B4-BE49-F238E27FC236}">
                <a16:creationId xmlns:a16="http://schemas.microsoft.com/office/drawing/2014/main" id="{F99FA6FF-FA9A-495C-9387-992C5CD3C41F}"/>
              </a:ext>
            </a:extLst>
          </p:cNvPr>
          <p:cNvSpPr txBox="1"/>
          <p:nvPr/>
        </p:nvSpPr>
        <p:spPr>
          <a:xfrm>
            <a:off x="3279020" y="4464664"/>
            <a:ext cx="1195427" cy="338554"/>
          </a:xfrm>
          <a:prstGeom prst="rect">
            <a:avLst/>
          </a:prstGeom>
          <a:noFill/>
        </p:spPr>
        <p:txBody>
          <a:bodyPr wrap="square" rtlCol="0">
            <a:spAutoFit/>
          </a:bodyPr>
          <a:lstStyle/>
          <a:p>
            <a:pPr algn="ctr"/>
            <a:r>
              <a:rPr lang="en-US" sz="800" dirty="0">
                <a:solidFill>
                  <a:schemeClr val="bg2"/>
                </a:solidFill>
              </a:rPr>
              <a:t>Information Stealer Malware</a:t>
            </a:r>
          </a:p>
        </p:txBody>
      </p:sp>
      <p:sp>
        <p:nvSpPr>
          <p:cNvPr id="49" name="Rectangle 48">
            <a:extLst>
              <a:ext uri="{FF2B5EF4-FFF2-40B4-BE49-F238E27FC236}">
                <a16:creationId xmlns:a16="http://schemas.microsoft.com/office/drawing/2014/main" id="{3411AC01-D34F-42DC-8001-DEF4237F10DC}"/>
              </a:ext>
            </a:extLst>
          </p:cNvPr>
          <p:cNvSpPr/>
          <p:nvPr/>
        </p:nvSpPr>
        <p:spPr>
          <a:xfrm>
            <a:off x="6129292" y="2217996"/>
            <a:ext cx="1198931" cy="880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0" name="TextBox 49">
            <a:extLst>
              <a:ext uri="{FF2B5EF4-FFF2-40B4-BE49-F238E27FC236}">
                <a16:creationId xmlns:a16="http://schemas.microsoft.com/office/drawing/2014/main" id="{7BAA963C-1740-4C01-8A81-37051EC8ABB2}"/>
              </a:ext>
            </a:extLst>
          </p:cNvPr>
          <p:cNvSpPr txBox="1"/>
          <p:nvPr/>
        </p:nvSpPr>
        <p:spPr>
          <a:xfrm>
            <a:off x="6129292" y="2222895"/>
            <a:ext cx="1198931" cy="276999"/>
          </a:xfrm>
          <a:prstGeom prst="rect">
            <a:avLst/>
          </a:prstGeom>
          <a:noFill/>
        </p:spPr>
        <p:txBody>
          <a:bodyPr wrap="square" rtlCol="0">
            <a:spAutoFit/>
          </a:bodyPr>
          <a:lstStyle/>
          <a:p>
            <a:pPr algn="ctr"/>
            <a:r>
              <a:rPr lang="en-US" sz="1200" b="1" dirty="0">
                <a:solidFill>
                  <a:srgbClr val="E0534A"/>
                </a:solidFill>
              </a:rPr>
              <a:t>HAVEX</a:t>
            </a:r>
          </a:p>
        </p:txBody>
      </p:sp>
      <p:sp>
        <p:nvSpPr>
          <p:cNvPr id="51" name="TextBox 50">
            <a:extLst>
              <a:ext uri="{FF2B5EF4-FFF2-40B4-BE49-F238E27FC236}">
                <a16:creationId xmlns:a16="http://schemas.microsoft.com/office/drawing/2014/main" id="{4920CD78-1C1E-46B8-A384-E42E1EF03879}"/>
              </a:ext>
            </a:extLst>
          </p:cNvPr>
          <p:cNvSpPr txBox="1"/>
          <p:nvPr/>
        </p:nvSpPr>
        <p:spPr>
          <a:xfrm>
            <a:off x="6102897" y="2450331"/>
            <a:ext cx="1198931" cy="646331"/>
          </a:xfrm>
          <a:prstGeom prst="rect">
            <a:avLst/>
          </a:prstGeom>
          <a:noFill/>
        </p:spPr>
        <p:txBody>
          <a:bodyPr wrap="square" rtlCol="0">
            <a:spAutoFit/>
          </a:bodyPr>
          <a:lstStyle/>
          <a:p>
            <a:pPr algn="ctr"/>
            <a:r>
              <a:rPr lang="en-US" sz="900" dirty="0">
                <a:solidFill>
                  <a:schemeClr val="bg2"/>
                </a:solidFill>
              </a:rPr>
              <a:t>Industrial Control System Remote Access Trojan &amp; Information Stealer</a:t>
            </a:r>
          </a:p>
        </p:txBody>
      </p:sp>
      <p:sp>
        <p:nvSpPr>
          <p:cNvPr id="52" name="Rectangle 51">
            <a:extLst>
              <a:ext uri="{FF2B5EF4-FFF2-40B4-BE49-F238E27FC236}">
                <a16:creationId xmlns:a16="http://schemas.microsoft.com/office/drawing/2014/main" id="{8F6AC4B1-D4C4-4019-9DB7-88469A52E984}"/>
              </a:ext>
            </a:extLst>
          </p:cNvPr>
          <p:cNvSpPr/>
          <p:nvPr/>
        </p:nvSpPr>
        <p:spPr>
          <a:xfrm>
            <a:off x="6129292" y="3357655"/>
            <a:ext cx="1198931" cy="9282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3" name="TextBox 52">
            <a:extLst>
              <a:ext uri="{FF2B5EF4-FFF2-40B4-BE49-F238E27FC236}">
                <a16:creationId xmlns:a16="http://schemas.microsoft.com/office/drawing/2014/main" id="{109B1D6C-069D-4DD3-B78D-B535F50CC0FE}"/>
              </a:ext>
            </a:extLst>
          </p:cNvPr>
          <p:cNvSpPr txBox="1"/>
          <p:nvPr/>
        </p:nvSpPr>
        <p:spPr>
          <a:xfrm>
            <a:off x="6129292" y="3340065"/>
            <a:ext cx="1198931" cy="261610"/>
          </a:xfrm>
          <a:prstGeom prst="rect">
            <a:avLst/>
          </a:prstGeom>
          <a:noFill/>
        </p:spPr>
        <p:txBody>
          <a:bodyPr wrap="square" rtlCol="0">
            <a:spAutoFit/>
          </a:bodyPr>
          <a:lstStyle/>
          <a:p>
            <a:pPr algn="ctr"/>
            <a:r>
              <a:rPr lang="en-US" sz="1050" b="1" dirty="0">
                <a:solidFill>
                  <a:srgbClr val="E0534A"/>
                </a:solidFill>
              </a:rPr>
              <a:t>HEARTBLEED</a:t>
            </a:r>
          </a:p>
        </p:txBody>
      </p:sp>
      <p:sp>
        <p:nvSpPr>
          <p:cNvPr id="54" name="TextBox 53">
            <a:extLst>
              <a:ext uri="{FF2B5EF4-FFF2-40B4-BE49-F238E27FC236}">
                <a16:creationId xmlns:a16="http://schemas.microsoft.com/office/drawing/2014/main" id="{A689F67E-83FD-47C9-9A3D-56E05B43030F}"/>
              </a:ext>
            </a:extLst>
          </p:cNvPr>
          <p:cNvSpPr txBox="1"/>
          <p:nvPr/>
        </p:nvSpPr>
        <p:spPr>
          <a:xfrm>
            <a:off x="6129292" y="3506974"/>
            <a:ext cx="1198931" cy="707886"/>
          </a:xfrm>
          <a:prstGeom prst="rect">
            <a:avLst/>
          </a:prstGeom>
          <a:noFill/>
        </p:spPr>
        <p:txBody>
          <a:bodyPr wrap="square" rtlCol="0">
            <a:spAutoFit/>
          </a:bodyPr>
          <a:lstStyle/>
          <a:p>
            <a:pPr algn="ctr"/>
            <a:r>
              <a:rPr lang="en-US" sz="1000" dirty="0">
                <a:solidFill>
                  <a:schemeClr val="bg2"/>
                </a:solidFill>
              </a:rPr>
              <a:t>Security Bug and Vulnerability Exploited</a:t>
            </a:r>
            <a:br>
              <a:rPr lang="en-US" sz="1000" dirty="0">
                <a:solidFill>
                  <a:schemeClr val="bg2"/>
                </a:solidFill>
              </a:rPr>
            </a:br>
            <a:r>
              <a:rPr lang="en-US" sz="1000" dirty="0">
                <a:solidFill>
                  <a:schemeClr val="bg2"/>
                </a:solidFill>
              </a:rPr>
              <a:t>by Attackers</a:t>
            </a:r>
          </a:p>
        </p:txBody>
      </p:sp>
      <p:sp>
        <p:nvSpPr>
          <p:cNvPr id="55" name="TextBox 54">
            <a:extLst>
              <a:ext uri="{FF2B5EF4-FFF2-40B4-BE49-F238E27FC236}">
                <a16:creationId xmlns:a16="http://schemas.microsoft.com/office/drawing/2014/main" id="{77C376FB-6F2F-4337-9190-150DE6EB4FEE}"/>
              </a:ext>
            </a:extLst>
          </p:cNvPr>
          <p:cNvSpPr txBox="1"/>
          <p:nvPr/>
        </p:nvSpPr>
        <p:spPr>
          <a:xfrm>
            <a:off x="7437507" y="1079275"/>
            <a:ext cx="1433564" cy="276981"/>
          </a:xfrm>
          <a:prstGeom prst="rect">
            <a:avLst/>
          </a:prstGeom>
          <a:noFill/>
        </p:spPr>
        <p:txBody>
          <a:bodyPr wrap="square" lIns="91421" tIns="45711" rIns="91421" bIns="45711" rtlCol="0">
            <a:spAutoFit/>
          </a:bodyPr>
          <a:lstStyle/>
          <a:p>
            <a:pPr algn="ctr"/>
            <a:r>
              <a:rPr lang="en-US" sz="1200" b="1" dirty="0">
                <a:solidFill>
                  <a:schemeClr val="bg2"/>
                </a:solidFill>
              </a:rPr>
              <a:t>2015</a:t>
            </a:r>
          </a:p>
        </p:txBody>
      </p:sp>
      <p:sp>
        <p:nvSpPr>
          <p:cNvPr id="56" name="TextBox 55">
            <a:extLst>
              <a:ext uri="{FF2B5EF4-FFF2-40B4-BE49-F238E27FC236}">
                <a16:creationId xmlns:a16="http://schemas.microsoft.com/office/drawing/2014/main" id="{845F6484-D0A7-4A6A-9576-515390183E49}"/>
              </a:ext>
            </a:extLst>
          </p:cNvPr>
          <p:cNvSpPr txBox="1"/>
          <p:nvPr/>
        </p:nvSpPr>
        <p:spPr>
          <a:xfrm>
            <a:off x="8871069" y="1075311"/>
            <a:ext cx="1423947" cy="276981"/>
          </a:xfrm>
          <a:prstGeom prst="rect">
            <a:avLst/>
          </a:prstGeom>
          <a:noFill/>
        </p:spPr>
        <p:txBody>
          <a:bodyPr wrap="square" lIns="91421" tIns="45711" rIns="91421" bIns="45711" rtlCol="0">
            <a:spAutoFit/>
          </a:bodyPr>
          <a:lstStyle/>
          <a:p>
            <a:pPr algn="ctr"/>
            <a:r>
              <a:rPr lang="en-US" sz="1200" b="1" dirty="0">
                <a:solidFill>
                  <a:schemeClr val="bg2"/>
                </a:solidFill>
              </a:rPr>
              <a:t>2016</a:t>
            </a:r>
          </a:p>
        </p:txBody>
      </p:sp>
      <p:sp>
        <p:nvSpPr>
          <p:cNvPr id="57" name="Rectangle 56">
            <a:extLst>
              <a:ext uri="{FF2B5EF4-FFF2-40B4-BE49-F238E27FC236}">
                <a16:creationId xmlns:a16="http://schemas.microsoft.com/office/drawing/2014/main" id="{E7B2AA36-9BE4-47A2-9B75-C5F34BF7CE38}"/>
              </a:ext>
            </a:extLst>
          </p:cNvPr>
          <p:cNvSpPr/>
          <p:nvPr/>
        </p:nvSpPr>
        <p:spPr>
          <a:xfrm>
            <a:off x="7586551" y="2211810"/>
            <a:ext cx="1175236" cy="1034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8" name="TextBox 57">
            <a:extLst>
              <a:ext uri="{FF2B5EF4-FFF2-40B4-BE49-F238E27FC236}">
                <a16:creationId xmlns:a16="http://schemas.microsoft.com/office/drawing/2014/main" id="{AA073C9B-DD85-45F1-886C-396209FE6940}"/>
              </a:ext>
            </a:extLst>
          </p:cNvPr>
          <p:cNvSpPr txBox="1"/>
          <p:nvPr/>
        </p:nvSpPr>
        <p:spPr>
          <a:xfrm>
            <a:off x="7453568" y="2254696"/>
            <a:ext cx="1414504" cy="261610"/>
          </a:xfrm>
          <a:prstGeom prst="rect">
            <a:avLst/>
          </a:prstGeom>
          <a:noFill/>
        </p:spPr>
        <p:txBody>
          <a:bodyPr wrap="square" rtlCol="0">
            <a:spAutoFit/>
          </a:bodyPr>
          <a:lstStyle/>
          <a:p>
            <a:pPr algn="ctr"/>
            <a:r>
              <a:rPr lang="en-US" sz="1100" b="1" dirty="0">
                <a:solidFill>
                  <a:srgbClr val="E0534A"/>
                </a:solidFill>
              </a:rPr>
              <a:t>BLACKENERGY</a:t>
            </a:r>
          </a:p>
        </p:txBody>
      </p:sp>
      <p:sp>
        <p:nvSpPr>
          <p:cNvPr id="59" name="TextBox 58">
            <a:extLst>
              <a:ext uri="{FF2B5EF4-FFF2-40B4-BE49-F238E27FC236}">
                <a16:creationId xmlns:a16="http://schemas.microsoft.com/office/drawing/2014/main" id="{8096F940-7F15-401D-A8B9-526B9A6B3FEB}"/>
              </a:ext>
            </a:extLst>
          </p:cNvPr>
          <p:cNvSpPr txBox="1"/>
          <p:nvPr/>
        </p:nvSpPr>
        <p:spPr>
          <a:xfrm>
            <a:off x="7586551" y="2532124"/>
            <a:ext cx="1175236" cy="707886"/>
          </a:xfrm>
          <a:prstGeom prst="rect">
            <a:avLst/>
          </a:prstGeom>
          <a:noFill/>
        </p:spPr>
        <p:txBody>
          <a:bodyPr wrap="square" rtlCol="0">
            <a:spAutoFit/>
          </a:bodyPr>
          <a:lstStyle/>
          <a:p>
            <a:pPr algn="ctr"/>
            <a:r>
              <a:rPr lang="en-US" sz="800" dirty="0">
                <a:solidFill>
                  <a:schemeClr val="bg2"/>
                </a:solidFill>
              </a:rPr>
              <a:t>Malware Injected into Ukrainian Power Company Network, Cut Power to the Affected Region.</a:t>
            </a:r>
          </a:p>
        </p:txBody>
      </p:sp>
      <p:sp>
        <p:nvSpPr>
          <p:cNvPr id="60" name="Rectangle 59">
            <a:extLst>
              <a:ext uri="{FF2B5EF4-FFF2-40B4-BE49-F238E27FC236}">
                <a16:creationId xmlns:a16="http://schemas.microsoft.com/office/drawing/2014/main" id="{B98043F5-36D9-44BE-95A0-EC7978F24529}"/>
              </a:ext>
            </a:extLst>
          </p:cNvPr>
          <p:cNvSpPr/>
          <p:nvPr/>
        </p:nvSpPr>
        <p:spPr>
          <a:xfrm>
            <a:off x="8993859" y="3651765"/>
            <a:ext cx="1231623" cy="1060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1" name="TextBox 60">
            <a:extLst>
              <a:ext uri="{FF2B5EF4-FFF2-40B4-BE49-F238E27FC236}">
                <a16:creationId xmlns:a16="http://schemas.microsoft.com/office/drawing/2014/main" id="{41CE755B-8C44-4750-AC79-08EF60CF35D9}"/>
              </a:ext>
            </a:extLst>
          </p:cNvPr>
          <p:cNvSpPr txBox="1"/>
          <p:nvPr/>
        </p:nvSpPr>
        <p:spPr>
          <a:xfrm>
            <a:off x="8993858" y="3656664"/>
            <a:ext cx="1235180" cy="261610"/>
          </a:xfrm>
          <a:prstGeom prst="rect">
            <a:avLst/>
          </a:prstGeom>
          <a:noFill/>
        </p:spPr>
        <p:txBody>
          <a:bodyPr wrap="square" rtlCol="0">
            <a:spAutoFit/>
          </a:bodyPr>
          <a:lstStyle/>
          <a:p>
            <a:pPr algn="ctr"/>
            <a:r>
              <a:rPr lang="en-US" sz="1050" b="1" dirty="0">
                <a:solidFill>
                  <a:srgbClr val="E0534A"/>
                </a:solidFill>
              </a:rPr>
              <a:t>OP GHOUL</a:t>
            </a:r>
          </a:p>
        </p:txBody>
      </p:sp>
      <p:sp>
        <p:nvSpPr>
          <p:cNvPr id="62" name="TextBox 61">
            <a:extLst>
              <a:ext uri="{FF2B5EF4-FFF2-40B4-BE49-F238E27FC236}">
                <a16:creationId xmlns:a16="http://schemas.microsoft.com/office/drawing/2014/main" id="{37F6906A-A979-4007-96F5-B98A513AC797}"/>
              </a:ext>
            </a:extLst>
          </p:cNvPr>
          <p:cNvSpPr txBox="1"/>
          <p:nvPr/>
        </p:nvSpPr>
        <p:spPr>
          <a:xfrm>
            <a:off x="9013733" y="3850239"/>
            <a:ext cx="1188591" cy="861774"/>
          </a:xfrm>
          <a:prstGeom prst="rect">
            <a:avLst/>
          </a:prstGeom>
          <a:noFill/>
        </p:spPr>
        <p:txBody>
          <a:bodyPr wrap="square" rtlCol="0">
            <a:spAutoFit/>
          </a:bodyPr>
          <a:lstStyle/>
          <a:p>
            <a:pPr algn="ctr"/>
            <a:r>
              <a:rPr lang="en-US" sz="1000" dirty="0">
                <a:solidFill>
                  <a:schemeClr val="bg2"/>
                </a:solidFill>
              </a:rPr>
              <a:t>Spear-phishing Campaign Targeting Middle East Industrial Organizations</a:t>
            </a:r>
          </a:p>
        </p:txBody>
      </p:sp>
      <p:sp>
        <p:nvSpPr>
          <p:cNvPr id="63" name="TextBox 62">
            <a:extLst>
              <a:ext uri="{FF2B5EF4-FFF2-40B4-BE49-F238E27FC236}">
                <a16:creationId xmlns:a16="http://schemas.microsoft.com/office/drawing/2014/main" id="{9D13786E-74B0-4C04-ABD7-2CD9633DF45F}"/>
              </a:ext>
            </a:extLst>
          </p:cNvPr>
          <p:cNvSpPr txBox="1"/>
          <p:nvPr/>
        </p:nvSpPr>
        <p:spPr>
          <a:xfrm>
            <a:off x="2361556" y="5985087"/>
            <a:ext cx="568352" cy="246221"/>
          </a:xfrm>
          <a:prstGeom prst="rect">
            <a:avLst/>
          </a:prstGeom>
        </p:spPr>
        <p:txBody>
          <a:bodyPr wrap="square" rtlCol="0">
            <a:spAutoFit/>
          </a:bodyPr>
          <a:lstStyle/>
          <a:p>
            <a:pPr algn="ctr"/>
            <a:r>
              <a:rPr lang="en-US" sz="1000" b="1" dirty="0">
                <a:solidFill>
                  <a:schemeClr val="bg1"/>
                </a:solidFill>
                <a:latin typeface="Calibri "/>
                <a:cs typeface="Roboto Light"/>
              </a:rPr>
              <a:t>140</a:t>
            </a:r>
          </a:p>
        </p:txBody>
      </p:sp>
      <p:sp>
        <p:nvSpPr>
          <p:cNvPr id="64" name="Cross 63">
            <a:extLst>
              <a:ext uri="{FF2B5EF4-FFF2-40B4-BE49-F238E27FC236}">
                <a16:creationId xmlns:a16="http://schemas.microsoft.com/office/drawing/2014/main" id="{D029F79E-9091-4973-AC95-9F19D17D203B}"/>
              </a:ext>
            </a:extLst>
          </p:cNvPr>
          <p:cNvSpPr>
            <a:spLocks noChangeAspect="1"/>
          </p:cNvSpPr>
          <p:nvPr/>
        </p:nvSpPr>
        <p:spPr>
          <a:xfrm rot="2700000">
            <a:off x="1036507" y="6111677"/>
            <a:ext cx="146391" cy="146391"/>
          </a:xfrm>
          <a:prstGeom prst="plus">
            <a:avLst>
              <a:gd name="adj" fmla="val 3595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5" name="Cross 64">
            <a:extLst>
              <a:ext uri="{FF2B5EF4-FFF2-40B4-BE49-F238E27FC236}">
                <a16:creationId xmlns:a16="http://schemas.microsoft.com/office/drawing/2014/main" id="{63D91972-C3FE-4827-BD6A-5AA9B4887282}"/>
              </a:ext>
            </a:extLst>
          </p:cNvPr>
          <p:cNvSpPr>
            <a:spLocks noChangeAspect="1"/>
          </p:cNvSpPr>
          <p:nvPr/>
        </p:nvSpPr>
        <p:spPr>
          <a:xfrm rot="2700000">
            <a:off x="2513337" y="5820925"/>
            <a:ext cx="146391" cy="146391"/>
          </a:xfrm>
          <a:prstGeom prst="plus">
            <a:avLst>
              <a:gd name="adj" fmla="val 3595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Cross 65">
            <a:extLst>
              <a:ext uri="{FF2B5EF4-FFF2-40B4-BE49-F238E27FC236}">
                <a16:creationId xmlns:a16="http://schemas.microsoft.com/office/drawing/2014/main" id="{83806FC3-45F6-42BD-96A1-E1CF7564D672}"/>
              </a:ext>
            </a:extLst>
          </p:cNvPr>
          <p:cNvSpPr>
            <a:spLocks noChangeAspect="1"/>
          </p:cNvSpPr>
          <p:nvPr/>
        </p:nvSpPr>
        <p:spPr>
          <a:xfrm rot="2700000">
            <a:off x="3897837" y="5708514"/>
            <a:ext cx="146391" cy="146391"/>
          </a:xfrm>
          <a:prstGeom prst="plus">
            <a:avLst>
              <a:gd name="adj" fmla="val 3595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7" name="Cross 66">
            <a:extLst>
              <a:ext uri="{FF2B5EF4-FFF2-40B4-BE49-F238E27FC236}">
                <a16:creationId xmlns:a16="http://schemas.microsoft.com/office/drawing/2014/main" id="{77D042AB-521B-45D2-8EC4-838A70CA82BD}"/>
              </a:ext>
            </a:extLst>
          </p:cNvPr>
          <p:cNvSpPr>
            <a:spLocks noChangeAspect="1"/>
          </p:cNvSpPr>
          <p:nvPr/>
        </p:nvSpPr>
        <p:spPr>
          <a:xfrm rot="2700000">
            <a:off x="5264500" y="5592028"/>
            <a:ext cx="146391" cy="146391"/>
          </a:xfrm>
          <a:prstGeom prst="plus">
            <a:avLst>
              <a:gd name="adj" fmla="val 3595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8" name="Cross 67">
            <a:extLst>
              <a:ext uri="{FF2B5EF4-FFF2-40B4-BE49-F238E27FC236}">
                <a16:creationId xmlns:a16="http://schemas.microsoft.com/office/drawing/2014/main" id="{8A83DD48-C2CE-4F08-AE72-8A4DB1B5F11C}"/>
              </a:ext>
            </a:extLst>
          </p:cNvPr>
          <p:cNvSpPr>
            <a:spLocks noChangeAspect="1"/>
          </p:cNvSpPr>
          <p:nvPr/>
        </p:nvSpPr>
        <p:spPr>
          <a:xfrm rot="2700000">
            <a:off x="6584229" y="5596115"/>
            <a:ext cx="146391" cy="146391"/>
          </a:xfrm>
          <a:prstGeom prst="plus">
            <a:avLst>
              <a:gd name="adj" fmla="val 3595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 name="Cross 68">
            <a:extLst>
              <a:ext uri="{FF2B5EF4-FFF2-40B4-BE49-F238E27FC236}">
                <a16:creationId xmlns:a16="http://schemas.microsoft.com/office/drawing/2014/main" id="{C577137C-370F-4E26-BB06-8633430A93BD}"/>
              </a:ext>
            </a:extLst>
          </p:cNvPr>
          <p:cNvSpPr>
            <a:spLocks noChangeAspect="1"/>
          </p:cNvSpPr>
          <p:nvPr/>
        </p:nvSpPr>
        <p:spPr>
          <a:xfrm rot="2700000">
            <a:off x="8040889" y="5463838"/>
            <a:ext cx="146391" cy="146391"/>
          </a:xfrm>
          <a:prstGeom prst="plus">
            <a:avLst>
              <a:gd name="adj" fmla="val 3595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70" name="Cross 69">
            <a:extLst>
              <a:ext uri="{FF2B5EF4-FFF2-40B4-BE49-F238E27FC236}">
                <a16:creationId xmlns:a16="http://schemas.microsoft.com/office/drawing/2014/main" id="{1F76AA18-BD79-489F-B772-9B7C02DC264B}"/>
              </a:ext>
            </a:extLst>
          </p:cNvPr>
          <p:cNvSpPr>
            <a:spLocks noChangeAspect="1"/>
          </p:cNvSpPr>
          <p:nvPr/>
        </p:nvSpPr>
        <p:spPr>
          <a:xfrm rot="2700000">
            <a:off x="9521497" y="5487219"/>
            <a:ext cx="146391" cy="146391"/>
          </a:xfrm>
          <a:prstGeom prst="plus">
            <a:avLst>
              <a:gd name="adj" fmla="val 3595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71" name="TextBox 70">
            <a:extLst>
              <a:ext uri="{FF2B5EF4-FFF2-40B4-BE49-F238E27FC236}">
                <a16:creationId xmlns:a16="http://schemas.microsoft.com/office/drawing/2014/main" id="{B8E952B4-6036-496A-B6C9-FDC32F22B94E}"/>
              </a:ext>
            </a:extLst>
          </p:cNvPr>
          <p:cNvSpPr txBox="1"/>
          <p:nvPr/>
        </p:nvSpPr>
        <p:spPr>
          <a:xfrm>
            <a:off x="3734499" y="5868076"/>
            <a:ext cx="504527" cy="246221"/>
          </a:xfrm>
          <a:prstGeom prst="rect">
            <a:avLst/>
          </a:prstGeom>
        </p:spPr>
        <p:txBody>
          <a:bodyPr wrap="square" rtlCol="0">
            <a:spAutoFit/>
          </a:bodyPr>
          <a:lstStyle/>
          <a:p>
            <a:pPr algn="ctr"/>
            <a:r>
              <a:rPr lang="en-US" sz="1000" b="1" dirty="0">
                <a:solidFill>
                  <a:schemeClr val="bg1"/>
                </a:solidFill>
                <a:latin typeface="Calibri "/>
                <a:cs typeface="Roboto Light"/>
              </a:rPr>
              <a:t>197</a:t>
            </a:r>
          </a:p>
        </p:txBody>
      </p:sp>
      <p:sp>
        <p:nvSpPr>
          <p:cNvPr id="72" name="TextBox 71">
            <a:extLst>
              <a:ext uri="{FF2B5EF4-FFF2-40B4-BE49-F238E27FC236}">
                <a16:creationId xmlns:a16="http://schemas.microsoft.com/office/drawing/2014/main" id="{34F64CC6-5AD7-484F-8672-634D7182307F}"/>
              </a:ext>
            </a:extLst>
          </p:cNvPr>
          <p:cNvSpPr txBox="1"/>
          <p:nvPr/>
        </p:nvSpPr>
        <p:spPr>
          <a:xfrm>
            <a:off x="5079167" y="5744965"/>
            <a:ext cx="517059" cy="246221"/>
          </a:xfrm>
          <a:prstGeom prst="rect">
            <a:avLst/>
          </a:prstGeom>
        </p:spPr>
        <p:txBody>
          <a:bodyPr wrap="square" rtlCol="0">
            <a:spAutoFit/>
          </a:bodyPr>
          <a:lstStyle/>
          <a:p>
            <a:pPr algn="ctr"/>
            <a:r>
              <a:rPr lang="en-US" sz="1000" b="1" dirty="0">
                <a:solidFill>
                  <a:schemeClr val="bg1"/>
                </a:solidFill>
                <a:latin typeface="Calibri "/>
                <a:cs typeface="Roboto Light"/>
              </a:rPr>
              <a:t>257</a:t>
            </a:r>
          </a:p>
        </p:txBody>
      </p:sp>
      <p:sp>
        <p:nvSpPr>
          <p:cNvPr id="73" name="TextBox 72">
            <a:extLst>
              <a:ext uri="{FF2B5EF4-FFF2-40B4-BE49-F238E27FC236}">
                <a16:creationId xmlns:a16="http://schemas.microsoft.com/office/drawing/2014/main" id="{4677D8E3-92EC-460D-8504-BC147C541E9C}"/>
              </a:ext>
            </a:extLst>
          </p:cNvPr>
          <p:cNvSpPr txBox="1"/>
          <p:nvPr/>
        </p:nvSpPr>
        <p:spPr>
          <a:xfrm>
            <a:off x="6433355" y="5768048"/>
            <a:ext cx="508311" cy="246221"/>
          </a:xfrm>
          <a:prstGeom prst="rect">
            <a:avLst/>
          </a:prstGeom>
        </p:spPr>
        <p:txBody>
          <a:bodyPr wrap="square" rtlCol="0">
            <a:spAutoFit/>
          </a:bodyPr>
          <a:lstStyle/>
          <a:p>
            <a:pPr algn="ctr"/>
            <a:r>
              <a:rPr lang="en-US" sz="1000" b="1" dirty="0">
                <a:solidFill>
                  <a:schemeClr val="bg1"/>
                </a:solidFill>
                <a:latin typeface="Calibri "/>
                <a:cs typeface="Roboto Light"/>
              </a:rPr>
              <a:t>245</a:t>
            </a:r>
          </a:p>
        </p:txBody>
      </p:sp>
      <p:sp>
        <p:nvSpPr>
          <p:cNvPr id="74" name="TextBox 73">
            <a:extLst>
              <a:ext uri="{FF2B5EF4-FFF2-40B4-BE49-F238E27FC236}">
                <a16:creationId xmlns:a16="http://schemas.microsoft.com/office/drawing/2014/main" id="{00618BDB-D5FB-495C-A1E0-475C6BF05167}"/>
              </a:ext>
            </a:extLst>
          </p:cNvPr>
          <p:cNvSpPr txBox="1"/>
          <p:nvPr/>
        </p:nvSpPr>
        <p:spPr>
          <a:xfrm>
            <a:off x="7872493" y="5573249"/>
            <a:ext cx="551800" cy="246221"/>
          </a:xfrm>
          <a:prstGeom prst="rect">
            <a:avLst/>
          </a:prstGeom>
        </p:spPr>
        <p:txBody>
          <a:bodyPr wrap="square" rtlCol="0">
            <a:spAutoFit/>
          </a:bodyPr>
          <a:lstStyle/>
          <a:p>
            <a:pPr algn="ctr"/>
            <a:r>
              <a:rPr lang="en-US" sz="1000" b="1" dirty="0">
                <a:solidFill>
                  <a:schemeClr val="bg1"/>
                </a:solidFill>
                <a:latin typeface="Calibri "/>
                <a:cs typeface="Roboto Light"/>
              </a:rPr>
              <a:t>295</a:t>
            </a:r>
          </a:p>
        </p:txBody>
      </p:sp>
      <p:sp>
        <p:nvSpPr>
          <p:cNvPr id="75" name="Rectangle 74">
            <a:extLst>
              <a:ext uri="{FF2B5EF4-FFF2-40B4-BE49-F238E27FC236}">
                <a16:creationId xmlns:a16="http://schemas.microsoft.com/office/drawing/2014/main" id="{BC404507-C7FC-434F-9DDD-04079FC1EADC}"/>
              </a:ext>
            </a:extLst>
          </p:cNvPr>
          <p:cNvSpPr/>
          <p:nvPr/>
        </p:nvSpPr>
        <p:spPr>
          <a:xfrm>
            <a:off x="8993859" y="2203541"/>
            <a:ext cx="1231623" cy="110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TextBox 75">
            <a:extLst>
              <a:ext uri="{FF2B5EF4-FFF2-40B4-BE49-F238E27FC236}">
                <a16:creationId xmlns:a16="http://schemas.microsoft.com/office/drawing/2014/main" id="{8CC9D574-484D-464D-A877-5D9777F8414E}"/>
              </a:ext>
            </a:extLst>
          </p:cNvPr>
          <p:cNvSpPr txBox="1"/>
          <p:nvPr/>
        </p:nvSpPr>
        <p:spPr>
          <a:xfrm>
            <a:off x="8954006" y="2250277"/>
            <a:ext cx="1281817" cy="261610"/>
          </a:xfrm>
          <a:prstGeom prst="rect">
            <a:avLst/>
          </a:prstGeom>
          <a:noFill/>
        </p:spPr>
        <p:txBody>
          <a:bodyPr wrap="square" rtlCol="0">
            <a:spAutoFit/>
          </a:bodyPr>
          <a:lstStyle/>
          <a:p>
            <a:pPr algn="ctr"/>
            <a:r>
              <a:rPr lang="en-US" sz="1100" b="1" dirty="0">
                <a:solidFill>
                  <a:srgbClr val="E0534A"/>
                </a:solidFill>
              </a:rPr>
              <a:t>BLACKENERGY</a:t>
            </a:r>
          </a:p>
        </p:txBody>
      </p:sp>
      <p:sp>
        <p:nvSpPr>
          <p:cNvPr id="77" name="TextBox 76">
            <a:extLst>
              <a:ext uri="{FF2B5EF4-FFF2-40B4-BE49-F238E27FC236}">
                <a16:creationId xmlns:a16="http://schemas.microsoft.com/office/drawing/2014/main" id="{EF954CC5-2FBB-47E7-A929-1DD0DA538284}"/>
              </a:ext>
            </a:extLst>
          </p:cNvPr>
          <p:cNvSpPr txBox="1"/>
          <p:nvPr/>
        </p:nvSpPr>
        <p:spPr>
          <a:xfrm>
            <a:off x="8993859" y="2544232"/>
            <a:ext cx="1231623" cy="707886"/>
          </a:xfrm>
          <a:prstGeom prst="rect">
            <a:avLst/>
          </a:prstGeom>
          <a:noFill/>
        </p:spPr>
        <p:txBody>
          <a:bodyPr wrap="square" rtlCol="0">
            <a:spAutoFit/>
          </a:bodyPr>
          <a:lstStyle/>
          <a:p>
            <a:pPr algn="ctr"/>
            <a:r>
              <a:rPr lang="en-US" sz="800" dirty="0">
                <a:solidFill>
                  <a:schemeClr val="bg2"/>
                </a:solidFill>
              </a:rPr>
              <a:t>Malware Injected into Power Company Network, Attackers Cut Power to the Affected Region.</a:t>
            </a:r>
          </a:p>
        </p:txBody>
      </p:sp>
      <p:sp>
        <p:nvSpPr>
          <p:cNvPr id="78" name="TextBox 77">
            <a:extLst>
              <a:ext uri="{FF2B5EF4-FFF2-40B4-BE49-F238E27FC236}">
                <a16:creationId xmlns:a16="http://schemas.microsoft.com/office/drawing/2014/main" id="{490AE5EB-88D1-45BC-B327-F2A59316E938}"/>
              </a:ext>
            </a:extLst>
          </p:cNvPr>
          <p:cNvSpPr txBox="1"/>
          <p:nvPr/>
        </p:nvSpPr>
        <p:spPr>
          <a:xfrm>
            <a:off x="279311" y="5455805"/>
            <a:ext cx="2650599" cy="415480"/>
          </a:xfrm>
          <a:prstGeom prst="rect">
            <a:avLst/>
          </a:prstGeom>
          <a:noFill/>
        </p:spPr>
        <p:txBody>
          <a:bodyPr wrap="square" lIns="91421" tIns="45711" rIns="91421" bIns="45711" rtlCol="0">
            <a:spAutoFit/>
          </a:bodyPr>
          <a:lstStyle/>
          <a:p>
            <a:r>
              <a:rPr lang="en-US" sz="1050" b="1" dirty="0">
                <a:solidFill>
                  <a:srgbClr val="C00000"/>
                </a:solidFill>
              </a:rPr>
              <a:t>ICS CERT INCIDENT COUNT</a:t>
            </a:r>
          </a:p>
          <a:p>
            <a:r>
              <a:rPr lang="en-US" sz="1050" b="1" i="1" dirty="0">
                <a:solidFill>
                  <a:srgbClr val="C00000"/>
                </a:solidFill>
              </a:rPr>
              <a:t>**Only </a:t>
            </a:r>
            <a:r>
              <a:rPr lang="en-US" sz="1050" b="1" i="1" u="sng" dirty="0">
                <a:solidFill>
                  <a:srgbClr val="C00000"/>
                </a:solidFill>
              </a:rPr>
              <a:t>Reported</a:t>
            </a:r>
            <a:r>
              <a:rPr lang="en-US" sz="1050" b="1" i="1" dirty="0">
                <a:solidFill>
                  <a:srgbClr val="C00000"/>
                </a:solidFill>
              </a:rPr>
              <a:t> Incidents in U.S.</a:t>
            </a:r>
          </a:p>
        </p:txBody>
      </p:sp>
      <p:sp>
        <p:nvSpPr>
          <p:cNvPr id="79" name="Rectangle 78">
            <a:extLst>
              <a:ext uri="{FF2B5EF4-FFF2-40B4-BE49-F238E27FC236}">
                <a16:creationId xmlns:a16="http://schemas.microsoft.com/office/drawing/2014/main" id="{7E99A9BC-46C4-423E-A4F0-EB3FD46B9B92}"/>
              </a:ext>
            </a:extLst>
          </p:cNvPr>
          <p:cNvSpPr/>
          <p:nvPr/>
        </p:nvSpPr>
        <p:spPr>
          <a:xfrm>
            <a:off x="10349599" y="2217245"/>
            <a:ext cx="1231623" cy="110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0" name="TextBox 79">
            <a:extLst>
              <a:ext uri="{FF2B5EF4-FFF2-40B4-BE49-F238E27FC236}">
                <a16:creationId xmlns:a16="http://schemas.microsoft.com/office/drawing/2014/main" id="{74487E28-458D-4CC5-B073-53FFC4BF2BB3}"/>
              </a:ext>
            </a:extLst>
          </p:cNvPr>
          <p:cNvSpPr txBox="1"/>
          <p:nvPr/>
        </p:nvSpPr>
        <p:spPr>
          <a:xfrm>
            <a:off x="10349599" y="2225514"/>
            <a:ext cx="1231623" cy="276999"/>
          </a:xfrm>
          <a:prstGeom prst="rect">
            <a:avLst/>
          </a:prstGeom>
          <a:noFill/>
        </p:spPr>
        <p:txBody>
          <a:bodyPr wrap="square" rtlCol="0">
            <a:spAutoFit/>
          </a:bodyPr>
          <a:lstStyle/>
          <a:p>
            <a:pPr algn="ctr"/>
            <a:r>
              <a:rPr lang="en-US" sz="1200" b="1" dirty="0">
                <a:solidFill>
                  <a:srgbClr val="E0534A"/>
                </a:solidFill>
              </a:rPr>
              <a:t>NOTPETYA</a:t>
            </a:r>
          </a:p>
        </p:txBody>
      </p:sp>
      <p:sp>
        <p:nvSpPr>
          <p:cNvPr id="81" name="TextBox 80">
            <a:extLst>
              <a:ext uri="{FF2B5EF4-FFF2-40B4-BE49-F238E27FC236}">
                <a16:creationId xmlns:a16="http://schemas.microsoft.com/office/drawing/2014/main" id="{D0983932-CA32-49D0-9292-BF75C3D794DA}"/>
              </a:ext>
            </a:extLst>
          </p:cNvPr>
          <p:cNvSpPr txBox="1"/>
          <p:nvPr/>
        </p:nvSpPr>
        <p:spPr>
          <a:xfrm>
            <a:off x="10349599" y="2557935"/>
            <a:ext cx="1231623" cy="707886"/>
          </a:xfrm>
          <a:prstGeom prst="rect">
            <a:avLst/>
          </a:prstGeom>
          <a:noFill/>
        </p:spPr>
        <p:txBody>
          <a:bodyPr wrap="square" rtlCol="0">
            <a:spAutoFit/>
          </a:bodyPr>
          <a:lstStyle/>
          <a:p>
            <a:pPr algn="ctr"/>
            <a:r>
              <a:rPr lang="en-US" sz="800" dirty="0">
                <a:solidFill>
                  <a:schemeClr val="bg2"/>
                </a:solidFill>
              </a:rPr>
              <a:t>Ransomware Malware Based</a:t>
            </a:r>
          </a:p>
          <a:p>
            <a:pPr algn="ctr"/>
            <a:r>
              <a:rPr lang="en-US" sz="800" dirty="0">
                <a:solidFill>
                  <a:schemeClr val="bg2"/>
                </a:solidFill>
              </a:rPr>
              <a:t>On Stolen NSA</a:t>
            </a:r>
          </a:p>
          <a:p>
            <a:pPr algn="ctr"/>
            <a:r>
              <a:rPr lang="en-US" sz="800" dirty="0">
                <a:solidFill>
                  <a:schemeClr val="bg2"/>
                </a:solidFill>
              </a:rPr>
              <a:t>Exploits that Impacted ICS Systems</a:t>
            </a:r>
          </a:p>
        </p:txBody>
      </p:sp>
      <p:sp>
        <p:nvSpPr>
          <p:cNvPr id="82" name="TextBox 81">
            <a:extLst>
              <a:ext uri="{FF2B5EF4-FFF2-40B4-BE49-F238E27FC236}">
                <a16:creationId xmlns:a16="http://schemas.microsoft.com/office/drawing/2014/main" id="{679F71F1-B429-4FC6-A47C-C6B520DC307A}"/>
              </a:ext>
            </a:extLst>
          </p:cNvPr>
          <p:cNvSpPr txBox="1"/>
          <p:nvPr/>
        </p:nvSpPr>
        <p:spPr>
          <a:xfrm>
            <a:off x="9311131" y="5588227"/>
            <a:ext cx="600541" cy="246221"/>
          </a:xfrm>
          <a:prstGeom prst="rect">
            <a:avLst/>
          </a:prstGeom>
        </p:spPr>
        <p:txBody>
          <a:bodyPr wrap="square" rtlCol="0">
            <a:spAutoFit/>
          </a:bodyPr>
          <a:lstStyle/>
          <a:p>
            <a:pPr algn="ctr"/>
            <a:r>
              <a:rPr lang="en-US" sz="1000" b="1" dirty="0">
                <a:solidFill>
                  <a:schemeClr val="bg1"/>
                </a:solidFill>
                <a:latin typeface="Calibri "/>
                <a:cs typeface="Roboto Light"/>
              </a:rPr>
              <a:t>290</a:t>
            </a:r>
          </a:p>
        </p:txBody>
      </p:sp>
      <p:sp>
        <p:nvSpPr>
          <p:cNvPr id="83" name="Rectangle 82">
            <a:extLst>
              <a:ext uri="{FF2B5EF4-FFF2-40B4-BE49-F238E27FC236}">
                <a16:creationId xmlns:a16="http://schemas.microsoft.com/office/drawing/2014/main" id="{830AD252-1C1D-4E3B-BCB7-93E083D560F8}"/>
              </a:ext>
            </a:extLst>
          </p:cNvPr>
          <p:cNvSpPr/>
          <p:nvPr/>
        </p:nvSpPr>
        <p:spPr>
          <a:xfrm>
            <a:off x="10349590" y="3647685"/>
            <a:ext cx="1231623" cy="1104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4" name="TextBox 83">
            <a:extLst>
              <a:ext uri="{FF2B5EF4-FFF2-40B4-BE49-F238E27FC236}">
                <a16:creationId xmlns:a16="http://schemas.microsoft.com/office/drawing/2014/main" id="{837DDC58-8D37-4BDB-A354-7B4CB362ACD6}"/>
              </a:ext>
            </a:extLst>
          </p:cNvPr>
          <p:cNvSpPr txBox="1"/>
          <p:nvPr/>
        </p:nvSpPr>
        <p:spPr>
          <a:xfrm>
            <a:off x="10302408" y="3656664"/>
            <a:ext cx="1320323" cy="276999"/>
          </a:xfrm>
          <a:prstGeom prst="rect">
            <a:avLst/>
          </a:prstGeom>
          <a:noFill/>
        </p:spPr>
        <p:txBody>
          <a:bodyPr wrap="square" rtlCol="0">
            <a:spAutoFit/>
          </a:bodyPr>
          <a:lstStyle/>
          <a:p>
            <a:pPr algn="ctr"/>
            <a:r>
              <a:rPr lang="en-US" sz="1200" b="1" dirty="0">
                <a:solidFill>
                  <a:srgbClr val="E0534A"/>
                </a:solidFill>
              </a:rPr>
              <a:t>INDUSTROYER</a:t>
            </a:r>
          </a:p>
        </p:txBody>
      </p:sp>
      <p:sp>
        <p:nvSpPr>
          <p:cNvPr id="85" name="TextBox 84">
            <a:extLst>
              <a:ext uri="{FF2B5EF4-FFF2-40B4-BE49-F238E27FC236}">
                <a16:creationId xmlns:a16="http://schemas.microsoft.com/office/drawing/2014/main" id="{6EE61FD8-5454-49E3-8116-45664CA80C9E}"/>
              </a:ext>
            </a:extLst>
          </p:cNvPr>
          <p:cNvSpPr txBox="1"/>
          <p:nvPr/>
        </p:nvSpPr>
        <p:spPr>
          <a:xfrm>
            <a:off x="10367737" y="4015444"/>
            <a:ext cx="1231623" cy="584775"/>
          </a:xfrm>
          <a:prstGeom prst="rect">
            <a:avLst/>
          </a:prstGeom>
          <a:noFill/>
        </p:spPr>
        <p:txBody>
          <a:bodyPr wrap="square" rtlCol="0">
            <a:spAutoFit/>
          </a:bodyPr>
          <a:lstStyle/>
          <a:p>
            <a:pPr algn="ctr"/>
            <a:r>
              <a:rPr lang="en-US" sz="800" dirty="0">
                <a:solidFill>
                  <a:schemeClr val="bg2"/>
                </a:solidFill>
              </a:rPr>
              <a:t>Malware Targeting Electric Utility </a:t>
            </a:r>
            <a:r>
              <a:rPr lang="mr-IN" sz="800" dirty="0">
                <a:solidFill>
                  <a:schemeClr val="bg2"/>
                </a:solidFill>
              </a:rPr>
              <a:t>–</a:t>
            </a:r>
            <a:r>
              <a:rPr lang="en-US" sz="800" dirty="0">
                <a:solidFill>
                  <a:schemeClr val="bg2"/>
                </a:solidFill>
              </a:rPr>
              <a:t> Used in 2016 Ukraine Grid Attack</a:t>
            </a:r>
          </a:p>
        </p:txBody>
      </p:sp>
      <p:pic>
        <p:nvPicPr>
          <p:cNvPr id="86" name="Picture 85">
            <a:extLst>
              <a:ext uri="{FF2B5EF4-FFF2-40B4-BE49-F238E27FC236}">
                <a16:creationId xmlns:a16="http://schemas.microsoft.com/office/drawing/2014/main" id="{10DE4AE3-6F68-4EB7-B7ED-ABD11C8CF0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665" y="1503279"/>
            <a:ext cx="622048" cy="622048"/>
          </a:xfrm>
          <a:prstGeom prst="rect">
            <a:avLst/>
          </a:prstGeom>
        </p:spPr>
      </p:pic>
      <p:pic>
        <p:nvPicPr>
          <p:cNvPr id="87" name="Picture 86">
            <a:extLst>
              <a:ext uri="{FF2B5EF4-FFF2-40B4-BE49-F238E27FC236}">
                <a16:creationId xmlns:a16="http://schemas.microsoft.com/office/drawing/2014/main" id="{FD49EFCD-9D9A-47F0-A663-F5E846101C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0216" y="1488521"/>
            <a:ext cx="622048" cy="622048"/>
          </a:xfrm>
          <a:prstGeom prst="rect">
            <a:avLst/>
          </a:prstGeom>
        </p:spPr>
      </p:pic>
      <p:pic>
        <p:nvPicPr>
          <p:cNvPr id="88" name="Picture 87">
            <a:extLst>
              <a:ext uri="{FF2B5EF4-FFF2-40B4-BE49-F238E27FC236}">
                <a16:creationId xmlns:a16="http://schemas.microsoft.com/office/drawing/2014/main" id="{E5646541-9C38-4B2A-B10E-BFD4FA01AB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9767" y="1486311"/>
            <a:ext cx="622048" cy="622048"/>
          </a:xfrm>
          <a:prstGeom prst="rect">
            <a:avLst/>
          </a:prstGeom>
        </p:spPr>
      </p:pic>
      <p:pic>
        <p:nvPicPr>
          <p:cNvPr id="89" name="Picture 88">
            <a:extLst>
              <a:ext uri="{FF2B5EF4-FFF2-40B4-BE49-F238E27FC236}">
                <a16:creationId xmlns:a16="http://schemas.microsoft.com/office/drawing/2014/main" id="{7EA2FFF3-3F0A-4FE2-8877-FE3639583B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7615" y="1499607"/>
            <a:ext cx="622048" cy="622048"/>
          </a:xfrm>
          <a:prstGeom prst="rect">
            <a:avLst/>
          </a:prstGeom>
        </p:spPr>
      </p:pic>
      <p:pic>
        <p:nvPicPr>
          <p:cNvPr id="90" name="Picture 89">
            <a:extLst>
              <a:ext uri="{FF2B5EF4-FFF2-40B4-BE49-F238E27FC236}">
                <a16:creationId xmlns:a16="http://schemas.microsoft.com/office/drawing/2014/main" id="{63B3E928-8808-41F8-8AB9-430992A7A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1016" y="1470949"/>
            <a:ext cx="622048" cy="622048"/>
          </a:xfrm>
          <a:prstGeom prst="rect">
            <a:avLst/>
          </a:prstGeom>
        </p:spPr>
      </p:pic>
      <p:pic>
        <p:nvPicPr>
          <p:cNvPr id="91" name="Picture 90">
            <a:extLst>
              <a:ext uri="{FF2B5EF4-FFF2-40B4-BE49-F238E27FC236}">
                <a16:creationId xmlns:a16="http://schemas.microsoft.com/office/drawing/2014/main" id="{7095D868-AB87-430D-BC0E-355C984F0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912" y="1579975"/>
            <a:ext cx="543877" cy="543877"/>
          </a:xfrm>
          <a:prstGeom prst="rect">
            <a:avLst/>
          </a:prstGeom>
        </p:spPr>
      </p:pic>
      <p:pic>
        <p:nvPicPr>
          <p:cNvPr id="92" name="Picture 91">
            <a:extLst>
              <a:ext uri="{FF2B5EF4-FFF2-40B4-BE49-F238E27FC236}">
                <a16:creationId xmlns:a16="http://schemas.microsoft.com/office/drawing/2014/main" id="{D4EE9CC3-102B-4EDC-AF38-DCCEC65BF0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8580" y="1577779"/>
            <a:ext cx="543877" cy="543877"/>
          </a:xfrm>
          <a:prstGeom prst="rect">
            <a:avLst/>
          </a:prstGeom>
        </p:spPr>
      </p:pic>
      <p:pic>
        <p:nvPicPr>
          <p:cNvPr id="93" name="Picture 92">
            <a:extLst>
              <a:ext uri="{FF2B5EF4-FFF2-40B4-BE49-F238E27FC236}">
                <a16:creationId xmlns:a16="http://schemas.microsoft.com/office/drawing/2014/main" id="{45636E0B-B2DE-4CAE-80BE-6864A81BA6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212" y="1603920"/>
            <a:ext cx="543877" cy="543877"/>
          </a:xfrm>
          <a:prstGeom prst="rect">
            <a:avLst/>
          </a:prstGeom>
        </p:spPr>
      </p:pic>
      <p:pic>
        <p:nvPicPr>
          <p:cNvPr id="94" name="Picture 93">
            <a:extLst>
              <a:ext uri="{FF2B5EF4-FFF2-40B4-BE49-F238E27FC236}">
                <a16:creationId xmlns:a16="http://schemas.microsoft.com/office/drawing/2014/main" id="{7066B7CC-D5E9-4427-B4D0-CEC80FEC7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2351" y="1573504"/>
            <a:ext cx="543877" cy="543877"/>
          </a:xfrm>
          <a:prstGeom prst="rect">
            <a:avLst/>
          </a:prstGeom>
        </p:spPr>
      </p:pic>
      <p:pic>
        <p:nvPicPr>
          <p:cNvPr id="95" name="Picture 94">
            <a:extLst>
              <a:ext uri="{FF2B5EF4-FFF2-40B4-BE49-F238E27FC236}">
                <a16:creationId xmlns:a16="http://schemas.microsoft.com/office/drawing/2014/main" id="{0C7A7BE7-DFA7-4C4F-AA45-7954FF00B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2468" y="1586620"/>
            <a:ext cx="543877" cy="543877"/>
          </a:xfrm>
          <a:prstGeom prst="rect">
            <a:avLst/>
          </a:prstGeom>
        </p:spPr>
      </p:pic>
      <p:pic>
        <p:nvPicPr>
          <p:cNvPr id="96" name="Picture 95">
            <a:extLst>
              <a:ext uri="{FF2B5EF4-FFF2-40B4-BE49-F238E27FC236}">
                <a16:creationId xmlns:a16="http://schemas.microsoft.com/office/drawing/2014/main" id="{5FE457B1-019F-4D59-B7E7-6F8C2E1322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7140" y="1582512"/>
            <a:ext cx="543877" cy="543877"/>
          </a:xfrm>
          <a:prstGeom prst="rect">
            <a:avLst/>
          </a:prstGeom>
        </p:spPr>
      </p:pic>
      <p:pic>
        <p:nvPicPr>
          <p:cNvPr id="97" name="Picture 96">
            <a:extLst>
              <a:ext uri="{FF2B5EF4-FFF2-40B4-BE49-F238E27FC236}">
                <a16:creationId xmlns:a16="http://schemas.microsoft.com/office/drawing/2014/main" id="{217B5BAE-E0FF-437C-AF95-973ED234A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464" y="1579975"/>
            <a:ext cx="543877" cy="543877"/>
          </a:xfrm>
          <a:prstGeom prst="rect">
            <a:avLst/>
          </a:prstGeom>
        </p:spPr>
      </p:pic>
      <p:sp>
        <p:nvSpPr>
          <p:cNvPr id="98" name="Rectangle 97">
            <a:extLst>
              <a:ext uri="{FF2B5EF4-FFF2-40B4-BE49-F238E27FC236}">
                <a16:creationId xmlns:a16="http://schemas.microsoft.com/office/drawing/2014/main" id="{79F2AAC3-0B41-42CE-AFBC-D59E441205C6}"/>
              </a:ext>
            </a:extLst>
          </p:cNvPr>
          <p:cNvSpPr/>
          <p:nvPr/>
        </p:nvSpPr>
        <p:spPr>
          <a:xfrm>
            <a:off x="10342159" y="4980513"/>
            <a:ext cx="1231623" cy="8594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9" name="TextBox 98">
            <a:extLst>
              <a:ext uri="{FF2B5EF4-FFF2-40B4-BE49-F238E27FC236}">
                <a16:creationId xmlns:a16="http://schemas.microsoft.com/office/drawing/2014/main" id="{A43936CE-DECC-4FD4-90A4-EF2393E45D5C}"/>
              </a:ext>
            </a:extLst>
          </p:cNvPr>
          <p:cNvSpPr txBox="1"/>
          <p:nvPr/>
        </p:nvSpPr>
        <p:spPr>
          <a:xfrm>
            <a:off x="10336103" y="4977587"/>
            <a:ext cx="1254995" cy="276999"/>
          </a:xfrm>
          <a:prstGeom prst="rect">
            <a:avLst/>
          </a:prstGeom>
          <a:noFill/>
        </p:spPr>
        <p:txBody>
          <a:bodyPr wrap="square" rtlCol="0">
            <a:spAutoFit/>
          </a:bodyPr>
          <a:lstStyle/>
          <a:p>
            <a:pPr algn="ctr"/>
            <a:r>
              <a:rPr lang="en-US" sz="1200" b="1" dirty="0">
                <a:solidFill>
                  <a:srgbClr val="E0534A"/>
                </a:solidFill>
              </a:rPr>
              <a:t>WANNACRY</a:t>
            </a:r>
          </a:p>
        </p:txBody>
      </p:sp>
      <p:sp>
        <p:nvSpPr>
          <p:cNvPr id="100" name="TextBox 99">
            <a:extLst>
              <a:ext uri="{FF2B5EF4-FFF2-40B4-BE49-F238E27FC236}">
                <a16:creationId xmlns:a16="http://schemas.microsoft.com/office/drawing/2014/main" id="{A4FF9CE1-2368-4A5D-B058-0065E91838A3}"/>
              </a:ext>
            </a:extLst>
          </p:cNvPr>
          <p:cNvSpPr txBox="1"/>
          <p:nvPr/>
        </p:nvSpPr>
        <p:spPr>
          <a:xfrm>
            <a:off x="10360306" y="5258931"/>
            <a:ext cx="1231623" cy="461665"/>
          </a:xfrm>
          <a:prstGeom prst="rect">
            <a:avLst/>
          </a:prstGeom>
          <a:noFill/>
        </p:spPr>
        <p:txBody>
          <a:bodyPr wrap="square" rtlCol="0">
            <a:spAutoFit/>
          </a:bodyPr>
          <a:lstStyle/>
          <a:p>
            <a:pPr algn="ctr"/>
            <a:r>
              <a:rPr lang="en-US" sz="800" dirty="0">
                <a:solidFill>
                  <a:schemeClr val="bg2"/>
                </a:solidFill>
              </a:rPr>
              <a:t>General ransomware which impacted ICS Systems</a:t>
            </a:r>
          </a:p>
        </p:txBody>
      </p:sp>
      <p:cxnSp>
        <p:nvCxnSpPr>
          <p:cNvPr id="101" name="Straight Connector 100">
            <a:extLst>
              <a:ext uri="{FF2B5EF4-FFF2-40B4-BE49-F238E27FC236}">
                <a16:creationId xmlns:a16="http://schemas.microsoft.com/office/drawing/2014/main" id="{361D9B7B-EC06-4924-8F9D-9C696FC33977}"/>
              </a:ext>
            </a:extLst>
          </p:cNvPr>
          <p:cNvCxnSpPr/>
          <p:nvPr/>
        </p:nvCxnSpPr>
        <p:spPr>
          <a:xfrm>
            <a:off x="260702" y="1858107"/>
            <a:ext cx="11891916" cy="15909"/>
          </a:xfrm>
          <a:prstGeom prst="line">
            <a:avLst/>
          </a:prstGeom>
          <a:ln w="76200">
            <a:solidFill>
              <a:srgbClr val="E0534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59781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DD1D239-3D9B-AF40-A04D-4ACCAB475A6E}"/>
              </a:ext>
            </a:extLst>
          </p:cNvPr>
          <p:cNvSpPr>
            <a:spLocks noGrp="1"/>
          </p:cNvSpPr>
          <p:nvPr>
            <p:ph type="pic" sz="quarter" idx="10"/>
          </p:nvPr>
        </p:nvSpPr>
        <p:spPr/>
      </p:sp>
      <p:grpSp>
        <p:nvGrpSpPr>
          <p:cNvPr id="3" name="Group 2">
            <a:extLst>
              <a:ext uri="{FF2B5EF4-FFF2-40B4-BE49-F238E27FC236}">
                <a16:creationId xmlns:a16="http://schemas.microsoft.com/office/drawing/2014/main" id="{08F0AE5E-5009-4853-8228-3D903BA8FC90}"/>
              </a:ext>
            </a:extLst>
          </p:cNvPr>
          <p:cNvGrpSpPr/>
          <p:nvPr/>
        </p:nvGrpSpPr>
        <p:grpSpPr>
          <a:xfrm>
            <a:off x="190500" y="1451086"/>
            <a:ext cx="8564993" cy="4297962"/>
            <a:chOff x="190500" y="1451086"/>
            <a:chExt cx="8564993" cy="4297962"/>
          </a:xfrm>
        </p:grpSpPr>
        <p:grpSp>
          <p:nvGrpSpPr>
            <p:cNvPr id="4" name="Group 3">
              <a:extLst>
                <a:ext uri="{FF2B5EF4-FFF2-40B4-BE49-F238E27FC236}">
                  <a16:creationId xmlns:a16="http://schemas.microsoft.com/office/drawing/2014/main" id="{1BB68AFE-4D60-4A12-B707-5BDC91EF2E03}"/>
                </a:ext>
              </a:extLst>
            </p:cNvPr>
            <p:cNvGrpSpPr/>
            <p:nvPr/>
          </p:nvGrpSpPr>
          <p:grpSpPr>
            <a:xfrm>
              <a:off x="190500" y="1451086"/>
              <a:ext cx="8219441" cy="4297962"/>
              <a:chOff x="996382" y="1451086"/>
              <a:chExt cx="8219441" cy="4297962"/>
            </a:xfrm>
          </p:grpSpPr>
          <p:pic>
            <p:nvPicPr>
              <p:cNvPr id="10" name="Picture 9">
                <a:extLst>
                  <a:ext uri="{FF2B5EF4-FFF2-40B4-BE49-F238E27FC236}">
                    <a16:creationId xmlns:a16="http://schemas.microsoft.com/office/drawing/2014/main" id="{BA74E000-A57F-4B0F-8F37-EC1AE160E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785" y="1451086"/>
                <a:ext cx="7443038" cy="4297962"/>
              </a:xfrm>
              <a:prstGeom prst="rect">
                <a:avLst/>
              </a:prstGeom>
            </p:spPr>
          </p:pic>
          <p:sp>
            <p:nvSpPr>
              <p:cNvPr id="11" name="Rectangle 10">
                <a:extLst>
                  <a:ext uri="{FF2B5EF4-FFF2-40B4-BE49-F238E27FC236}">
                    <a16:creationId xmlns:a16="http://schemas.microsoft.com/office/drawing/2014/main" id="{3B9E08BB-A3B8-464D-91C4-C5F4F3ED1D4A}"/>
                  </a:ext>
                </a:extLst>
              </p:cNvPr>
              <p:cNvSpPr/>
              <p:nvPr/>
            </p:nvSpPr>
            <p:spPr bwMode="auto">
              <a:xfrm>
                <a:off x="1313234" y="1945532"/>
                <a:ext cx="2315183" cy="1498059"/>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2" name="Rectangle 11">
                <a:extLst>
                  <a:ext uri="{FF2B5EF4-FFF2-40B4-BE49-F238E27FC236}">
                    <a16:creationId xmlns:a16="http://schemas.microsoft.com/office/drawing/2014/main" id="{B295BDE8-0993-463E-81FC-3C83CF143659}"/>
                  </a:ext>
                </a:extLst>
              </p:cNvPr>
              <p:cNvSpPr/>
              <p:nvPr/>
            </p:nvSpPr>
            <p:spPr bwMode="auto">
              <a:xfrm>
                <a:off x="996382" y="3189007"/>
                <a:ext cx="2028920" cy="1498059"/>
              </a:xfrm>
              <a:prstGeom prst="rect">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grpSp>
        <p:sp>
          <p:nvSpPr>
            <p:cNvPr id="5" name="Rectangle 4">
              <a:extLst>
                <a:ext uri="{FF2B5EF4-FFF2-40B4-BE49-F238E27FC236}">
                  <a16:creationId xmlns:a16="http://schemas.microsoft.com/office/drawing/2014/main" id="{F40F7386-65C3-4CCF-9EB9-19800DE2B49B}"/>
                </a:ext>
              </a:extLst>
            </p:cNvPr>
            <p:cNvSpPr/>
            <p:nvPr/>
          </p:nvSpPr>
          <p:spPr bwMode="auto">
            <a:xfrm>
              <a:off x="1755957" y="4687066"/>
              <a:ext cx="350195" cy="1061982"/>
            </a:xfrm>
            <a:prstGeom prst="rect">
              <a:avLst/>
            </a:prstGeom>
            <a:solidFill>
              <a:schemeClr val="accent1"/>
            </a:solidFill>
            <a:ln>
              <a:solidFill>
                <a:schemeClr val="accent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kern="1200" dirty="0">
                  <a:solidFill>
                    <a:schemeClr val="bg1"/>
                  </a:solidFill>
                  <a:latin typeface="Arial" charset="0"/>
                  <a:ea typeface="+mn-ea"/>
                  <a:cs typeface="+mn-cs"/>
                </a:rPr>
                <a:t>2011-2017</a:t>
              </a:r>
            </a:p>
          </p:txBody>
        </p:sp>
        <p:sp>
          <p:nvSpPr>
            <p:cNvPr id="6" name="Rectangle 5">
              <a:extLst>
                <a:ext uri="{FF2B5EF4-FFF2-40B4-BE49-F238E27FC236}">
                  <a16:creationId xmlns:a16="http://schemas.microsoft.com/office/drawing/2014/main" id="{78CD7EC2-A27E-41B7-9D1D-5EA9243EC409}"/>
                </a:ext>
              </a:extLst>
            </p:cNvPr>
            <p:cNvSpPr/>
            <p:nvPr/>
          </p:nvSpPr>
          <p:spPr bwMode="auto">
            <a:xfrm>
              <a:off x="2231499" y="3620021"/>
              <a:ext cx="393818" cy="1042027"/>
            </a:xfrm>
            <a:prstGeom prst="rect">
              <a:avLst/>
            </a:prstGeom>
            <a:solidFill>
              <a:schemeClr val="accent1"/>
            </a:solidFill>
            <a:ln>
              <a:solidFill>
                <a:schemeClr val="accent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kern="1200" dirty="0">
                  <a:solidFill>
                    <a:schemeClr val="bg1"/>
                  </a:solidFill>
                  <a:latin typeface="Arial" charset="0"/>
                  <a:ea typeface="+mn-ea"/>
                  <a:cs typeface="+mn-cs"/>
                </a:rPr>
                <a:t>2007-2014</a:t>
              </a:r>
            </a:p>
          </p:txBody>
        </p:sp>
        <p:sp>
          <p:nvSpPr>
            <p:cNvPr id="7" name="Rectangle 6">
              <a:extLst>
                <a:ext uri="{FF2B5EF4-FFF2-40B4-BE49-F238E27FC236}">
                  <a16:creationId xmlns:a16="http://schemas.microsoft.com/office/drawing/2014/main" id="{6F1FBCD5-CE98-4279-8A6D-A8A3EE2E447D}"/>
                </a:ext>
              </a:extLst>
            </p:cNvPr>
            <p:cNvSpPr/>
            <p:nvPr/>
          </p:nvSpPr>
          <p:spPr bwMode="auto">
            <a:xfrm>
              <a:off x="3000518" y="2545514"/>
              <a:ext cx="393818" cy="1042027"/>
            </a:xfrm>
            <a:prstGeom prst="rect">
              <a:avLst/>
            </a:prstGeom>
            <a:solidFill>
              <a:schemeClr val="accent1"/>
            </a:solidFill>
            <a:ln>
              <a:solidFill>
                <a:schemeClr val="accent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kern="1200" dirty="0">
                  <a:solidFill>
                    <a:schemeClr val="bg1"/>
                  </a:solidFill>
                  <a:latin typeface="Arial" charset="0"/>
                  <a:ea typeface="+mn-ea"/>
                  <a:cs typeface="+mn-cs"/>
                </a:rPr>
                <a:t>2016-2017</a:t>
              </a:r>
            </a:p>
          </p:txBody>
        </p:sp>
        <p:sp>
          <p:nvSpPr>
            <p:cNvPr id="8" name="Rectangle 7">
              <a:extLst>
                <a:ext uri="{FF2B5EF4-FFF2-40B4-BE49-F238E27FC236}">
                  <a16:creationId xmlns:a16="http://schemas.microsoft.com/office/drawing/2014/main" id="{F7A11441-7C1B-45E2-B469-D245D9503EDF}"/>
                </a:ext>
              </a:extLst>
            </p:cNvPr>
            <p:cNvSpPr/>
            <p:nvPr/>
          </p:nvSpPr>
          <p:spPr bwMode="auto">
            <a:xfrm>
              <a:off x="3477086" y="1482401"/>
              <a:ext cx="408115" cy="1029067"/>
            </a:xfrm>
            <a:prstGeom prst="rect">
              <a:avLst/>
            </a:prstGeom>
            <a:solidFill>
              <a:schemeClr val="accent1"/>
            </a:solidFill>
            <a:ln>
              <a:solidFill>
                <a:schemeClr val="accent1"/>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vert="vert270"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kern="1200" dirty="0">
                  <a:solidFill>
                    <a:schemeClr val="bg1"/>
                  </a:solidFill>
                  <a:latin typeface="Arial" charset="0"/>
                  <a:ea typeface="+mn-ea"/>
                  <a:cs typeface="+mn-cs"/>
                </a:rPr>
                <a:t>2017-2018</a:t>
              </a:r>
            </a:p>
          </p:txBody>
        </p:sp>
        <p:cxnSp>
          <p:nvCxnSpPr>
            <p:cNvPr id="9" name="Straight Connector 8">
              <a:extLst>
                <a:ext uri="{FF2B5EF4-FFF2-40B4-BE49-F238E27FC236}">
                  <a16:creationId xmlns:a16="http://schemas.microsoft.com/office/drawing/2014/main" id="{290F5075-1BB5-4C4D-861D-1B5DF1333617}"/>
                </a:ext>
              </a:extLst>
            </p:cNvPr>
            <p:cNvCxnSpPr>
              <a:cxnSpLocks/>
            </p:cNvCxnSpPr>
            <p:nvPr/>
          </p:nvCxnSpPr>
          <p:spPr>
            <a:xfrm>
              <a:off x="8755493" y="1521406"/>
              <a:ext cx="0" cy="4227642"/>
            </a:xfrm>
            <a:prstGeom prst="line">
              <a:avLst/>
            </a:prstGeom>
            <a:ln w="508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9CC450AC-6EA9-4D81-8D5E-5C066F4C2D0C}"/>
              </a:ext>
            </a:extLst>
          </p:cNvPr>
          <p:cNvSpPr txBox="1"/>
          <p:nvPr/>
        </p:nvSpPr>
        <p:spPr>
          <a:xfrm>
            <a:off x="8869492" y="4831495"/>
            <a:ext cx="3194710" cy="1108042"/>
          </a:xfrm>
          <a:prstGeom prst="rect">
            <a:avLst/>
          </a:prstGeom>
          <a:noFill/>
        </p:spPr>
        <p:txBody>
          <a:bodyPr wrap="square" lIns="182926" tIns="91463" rIns="182926" bIns="91463" rtlCol="0">
            <a:spAutoFit/>
          </a:bodyPr>
          <a:lstStyle/>
          <a:p>
            <a:pPr>
              <a:lnSpc>
                <a:spcPts val="3600"/>
              </a:lnSpc>
            </a:pPr>
            <a:r>
              <a:rPr lang="en-US" sz="3500" dirty="0">
                <a:solidFill>
                  <a:srgbClr val="474747"/>
                </a:solidFill>
                <a:cs typeface="Arial Narrow"/>
              </a:rPr>
              <a:t>INCREASED</a:t>
            </a:r>
            <a:r>
              <a:rPr lang="en-US" sz="3500" b="1" dirty="0">
                <a:solidFill>
                  <a:srgbClr val="474747"/>
                </a:solidFill>
                <a:cs typeface="Arial Narrow"/>
              </a:rPr>
              <a:t> </a:t>
            </a:r>
            <a:r>
              <a:rPr lang="en-US" sz="3500" b="1" dirty="0">
                <a:solidFill>
                  <a:schemeClr val="accent1"/>
                </a:solidFill>
                <a:cs typeface="Arial Narrow"/>
              </a:rPr>
              <a:t>RISK</a:t>
            </a:r>
          </a:p>
        </p:txBody>
      </p:sp>
      <p:sp>
        <p:nvSpPr>
          <p:cNvPr id="15" name="Title 2">
            <a:extLst>
              <a:ext uri="{FF2B5EF4-FFF2-40B4-BE49-F238E27FC236}">
                <a16:creationId xmlns:a16="http://schemas.microsoft.com/office/drawing/2014/main" id="{79A2F759-1A51-4EB9-AF6F-D589B0011ACD}"/>
              </a:ext>
            </a:extLst>
          </p:cNvPr>
          <p:cNvSpPr txBox="1">
            <a:spLocks/>
          </p:cNvSpPr>
          <p:nvPr/>
        </p:nvSpPr>
        <p:spPr>
          <a:xfrm>
            <a:off x="381744" y="0"/>
            <a:ext cx="11428512" cy="839893"/>
          </a:xfrm>
          <a:prstGeom prst="rect">
            <a:avLst/>
          </a:prstGeom>
        </p:spPr>
        <p:txBody>
          <a:bodyPr anchor="b"/>
          <a:lst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defTabSz="914400"/>
            <a:r>
              <a:rPr lang="en-US" kern="0" dirty="0"/>
              <a:t>Evolving Threats</a:t>
            </a:r>
          </a:p>
        </p:txBody>
      </p:sp>
    </p:spTree>
    <p:extLst>
      <p:ext uri="{BB962C8B-B14F-4D97-AF65-F5344CB8AC3E}">
        <p14:creationId xmlns:p14="http://schemas.microsoft.com/office/powerpoint/2010/main" val="34225342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136E9B-E903-3B4B-816B-C420E20AA7C3}"/>
              </a:ext>
            </a:extLst>
          </p:cNvPr>
          <p:cNvSpPr>
            <a:spLocks noGrp="1"/>
          </p:cNvSpPr>
          <p:nvPr>
            <p:ph type="body" sz="quarter" idx="11"/>
          </p:nvPr>
        </p:nvSpPr>
        <p:spPr/>
        <p:txBody>
          <a:bodyPr/>
          <a:lstStyle/>
          <a:p>
            <a:r>
              <a:rPr lang="en-US" dirty="0"/>
              <a:t>Concepts seen across industries that prevent the loss of data and reduce the risk of a security breach</a:t>
            </a:r>
          </a:p>
        </p:txBody>
      </p:sp>
      <p:sp>
        <p:nvSpPr>
          <p:cNvPr id="3" name="Title 2">
            <a:extLst>
              <a:ext uri="{FF2B5EF4-FFF2-40B4-BE49-F238E27FC236}">
                <a16:creationId xmlns:a16="http://schemas.microsoft.com/office/drawing/2014/main" id="{F9B98B20-6051-6842-A7AA-AB3780385E39}"/>
              </a:ext>
            </a:extLst>
          </p:cNvPr>
          <p:cNvSpPr>
            <a:spLocks noGrp="1"/>
          </p:cNvSpPr>
          <p:nvPr>
            <p:ph type="title"/>
          </p:nvPr>
        </p:nvSpPr>
        <p:spPr/>
        <p:txBody>
          <a:bodyPr/>
          <a:lstStyle/>
          <a:p>
            <a:r>
              <a:rPr lang="en-US" dirty="0"/>
              <a:t>Reduce Risks of Security Breaches</a:t>
            </a:r>
          </a:p>
        </p:txBody>
      </p:sp>
      <p:sp>
        <p:nvSpPr>
          <p:cNvPr id="5" name="Text Placeholder 4">
            <a:extLst>
              <a:ext uri="{FF2B5EF4-FFF2-40B4-BE49-F238E27FC236}">
                <a16:creationId xmlns:a16="http://schemas.microsoft.com/office/drawing/2014/main" id="{26F28AA9-BE18-E346-8C3A-FEDE9CEBFD47}"/>
              </a:ext>
            </a:extLst>
          </p:cNvPr>
          <p:cNvSpPr>
            <a:spLocks noGrp="1"/>
          </p:cNvSpPr>
          <p:nvPr>
            <p:ph type="body" sz="quarter" idx="14"/>
          </p:nvPr>
        </p:nvSpPr>
        <p:spPr>
          <a:xfrm>
            <a:off x="381000" y="2525713"/>
            <a:ext cx="5983941" cy="3448295"/>
          </a:xfrm>
        </p:spPr>
        <p:txBody>
          <a:bodyPr/>
          <a:lstStyle/>
          <a:p>
            <a:r>
              <a:rPr lang="en-US" dirty="0"/>
              <a:t>Restrict access </a:t>
            </a:r>
          </a:p>
          <a:p>
            <a:r>
              <a:rPr lang="en-US" dirty="0"/>
              <a:t>Secure data</a:t>
            </a:r>
          </a:p>
          <a:p>
            <a:r>
              <a:rPr lang="en-US" dirty="0"/>
              <a:t>Backup data </a:t>
            </a:r>
          </a:p>
          <a:p>
            <a:r>
              <a:rPr lang="en-US" dirty="0"/>
              <a:t>Limit removable storage</a:t>
            </a:r>
          </a:p>
          <a:p>
            <a:r>
              <a:rPr lang="en-US" dirty="0"/>
              <a:t>Require strong passwords and rotate</a:t>
            </a:r>
          </a:p>
          <a:p>
            <a:r>
              <a:rPr lang="en-US" dirty="0"/>
              <a:t>Educate to avoiding social engineering attacks</a:t>
            </a:r>
          </a:p>
          <a:p>
            <a:r>
              <a:rPr lang="en-US" dirty="0"/>
              <a:t>Encrypt communications</a:t>
            </a:r>
          </a:p>
          <a:p>
            <a:r>
              <a:rPr lang="en-US" dirty="0"/>
              <a:t>Antivirus, intrusion detection/prevention</a:t>
            </a:r>
          </a:p>
          <a:p>
            <a:endParaRPr lang="en-US" dirty="0"/>
          </a:p>
        </p:txBody>
      </p:sp>
      <p:pic>
        <p:nvPicPr>
          <p:cNvPr id="9" name="Picture Placeholder 7">
            <a:extLst>
              <a:ext uri="{FF2B5EF4-FFF2-40B4-BE49-F238E27FC236}">
                <a16:creationId xmlns:a16="http://schemas.microsoft.com/office/drawing/2014/main" id="{F7B9FE80-3725-499D-9915-31B2F4B8B241}"/>
              </a:ext>
            </a:extLst>
          </p:cNvPr>
          <p:cNvPicPr>
            <a:picLocks noChangeAspect="1"/>
          </p:cNvPicPr>
          <p:nvPr/>
        </p:nvPicPr>
        <p:blipFill>
          <a:blip r:embed="rId2"/>
          <a:stretch>
            <a:fillRect/>
          </a:stretch>
        </p:blipFill>
        <p:spPr>
          <a:xfrm>
            <a:off x="8421597" y="1490787"/>
            <a:ext cx="3388659" cy="3463033"/>
          </a:xfrm>
          <a:prstGeom prst="rect">
            <a:avLst/>
          </a:prstGeom>
          <a:ln>
            <a:noFill/>
          </a:ln>
          <a:effectLst/>
        </p:spPr>
      </p:pic>
    </p:spTree>
    <p:extLst>
      <p:ext uri="{BB962C8B-B14F-4D97-AF65-F5344CB8AC3E}">
        <p14:creationId xmlns:p14="http://schemas.microsoft.com/office/powerpoint/2010/main" val="23062867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136E9B-E903-3B4B-816B-C420E20AA7C3}"/>
              </a:ext>
            </a:extLst>
          </p:cNvPr>
          <p:cNvSpPr>
            <a:spLocks noGrp="1"/>
          </p:cNvSpPr>
          <p:nvPr>
            <p:ph type="body" sz="quarter" idx="11"/>
          </p:nvPr>
        </p:nvSpPr>
        <p:spPr/>
        <p:txBody>
          <a:bodyPr/>
          <a:lstStyle/>
          <a:p>
            <a:r>
              <a:rPr lang="en-US" dirty="0"/>
              <a:t>ThinManager safely and security delivers content to any combination of device, user, and location.</a:t>
            </a:r>
          </a:p>
        </p:txBody>
      </p:sp>
      <p:sp>
        <p:nvSpPr>
          <p:cNvPr id="3" name="Title 2">
            <a:extLst>
              <a:ext uri="{FF2B5EF4-FFF2-40B4-BE49-F238E27FC236}">
                <a16:creationId xmlns:a16="http://schemas.microsoft.com/office/drawing/2014/main" id="{F9B98B20-6051-6842-A7AA-AB3780385E39}"/>
              </a:ext>
            </a:extLst>
          </p:cNvPr>
          <p:cNvSpPr>
            <a:spLocks noGrp="1"/>
          </p:cNvSpPr>
          <p:nvPr>
            <p:ph type="title"/>
          </p:nvPr>
        </p:nvSpPr>
        <p:spPr/>
        <p:txBody>
          <a:bodyPr/>
          <a:lstStyle/>
          <a:p>
            <a:r>
              <a:rPr lang="en-US" dirty="0"/>
              <a:t>Reduce Risks of Security Breaches</a:t>
            </a:r>
          </a:p>
        </p:txBody>
      </p:sp>
      <p:sp>
        <p:nvSpPr>
          <p:cNvPr id="5" name="Text Placeholder 4">
            <a:extLst>
              <a:ext uri="{FF2B5EF4-FFF2-40B4-BE49-F238E27FC236}">
                <a16:creationId xmlns:a16="http://schemas.microsoft.com/office/drawing/2014/main" id="{26F28AA9-BE18-E346-8C3A-FEDE9CEBFD47}"/>
              </a:ext>
            </a:extLst>
          </p:cNvPr>
          <p:cNvSpPr>
            <a:spLocks noGrp="1"/>
          </p:cNvSpPr>
          <p:nvPr>
            <p:ph type="body" sz="quarter" idx="14"/>
          </p:nvPr>
        </p:nvSpPr>
        <p:spPr>
          <a:xfrm>
            <a:off x="381000" y="2525713"/>
            <a:ext cx="7633447" cy="3448295"/>
          </a:xfrm>
        </p:spPr>
        <p:txBody>
          <a:bodyPr/>
          <a:lstStyle/>
          <a:p>
            <a:r>
              <a:rPr lang="en-US" dirty="0"/>
              <a:t>Updates/patches – OS, applications</a:t>
            </a:r>
          </a:p>
          <a:p>
            <a:r>
              <a:rPr lang="en-US" dirty="0"/>
              <a:t>Remove legacy software</a:t>
            </a:r>
          </a:p>
          <a:p>
            <a:r>
              <a:rPr lang="en-US" dirty="0"/>
              <a:t>Thorough network segmentation</a:t>
            </a:r>
          </a:p>
          <a:p>
            <a:r>
              <a:rPr lang="en-US" dirty="0"/>
              <a:t>Firewalls/ ACLs/ port security/ IDMZ/ Wireless AP policies</a:t>
            </a:r>
          </a:p>
          <a:p>
            <a:r>
              <a:rPr lang="en-US" dirty="0"/>
              <a:t>Reduce downtime</a:t>
            </a:r>
          </a:p>
          <a:p>
            <a:r>
              <a:rPr lang="en-US" dirty="0"/>
              <a:t>Delivering the right content to the right person and the right place and time</a:t>
            </a:r>
          </a:p>
          <a:p>
            <a:r>
              <a:rPr lang="en-US" dirty="0"/>
              <a:t>Mobile Device Management Software (kiosk mode)</a:t>
            </a:r>
          </a:p>
          <a:p>
            <a:endParaRPr lang="en-US" dirty="0"/>
          </a:p>
        </p:txBody>
      </p:sp>
      <p:pic>
        <p:nvPicPr>
          <p:cNvPr id="9" name="Picture Placeholder 7">
            <a:extLst>
              <a:ext uri="{FF2B5EF4-FFF2-40B4-BE49-F238E27FC236}">
                <a16:creationId xmlns:a16="http://schemas.microsoft.com/office/drawing/2014/main" id="{A2BC2BF8-887C-4FDD-AF77-A4166DD7E230}"/>
              </a:ext>
            </a:extLst>
          </p:cNvPr>
          <p:cNvPicPr>
            <a:picLocks noChangeAspect="1"/>
          </p:cNvPicPr>
          <p:nvPr/>
        </p:nvPicPr>
        <p:blipFill>
          <a:blip r:embed="rId2"/>
          <a:stretch>
            <a:fillRect/>
          </a:stretch>
        </p:blipFill>
        <p:spPr>
          <a:xfrm>
            <a:off x="8193740" y="2112035"/>
            <a:ext cx="3818965" cy="2539752"/>
          </a:xfrm>
          <a:prstGeom prst="rect">
            <a:avLst/>
          </a:prstGeom>
        </p:spPr>
      </p:pic>
    </p:spTree>
    <p:extLst>
      <p:ext uri="{BB962C8B-B14F-4D97-AF65-F5344CB8AC3E}">
        <p14:creationId xmlns:p14="http://schemas.microsoft.com/office/powerpoint/2010/main" val="22673585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p:cNvSpPr>
            <a:spLocks noGrp="1"/>
          </p:cNvSpPr>
          <p:nvPr>
            <p:ph type="title"/>
          </p:nvPr>
        </p:nvSpPr>
        <p:spPr/>
        <p:txBody>
          <a:bodyPr>
            <a:noAutofit/>
          </a:bodyPr>
          <a:lstStyle/>
          <a:p>
            <a:r>
              <a:rPr lang="en-US" sz="3200">
                <a:latin typeface="+mj-lt"/>
              </a:rPr>
              <a:t>ThinManager</a:t>
            </a:r>
            <a:r>
              <a:rPr lang="en-US" sz="3200" baseline="30000">
                <a:latin typeface="+mj-lt"/>
              </a:rPr>
              <a:t>®</a:t>
            </a:r>
          </a:p>
        </p:txBody>
      </p:sp>
      <p:sp>
        <p:nvSpPr>
          <p:cNvPr id="2" name="Text Placeholder 1"/>
          <p:cNvSpPr>
            <a:spLocks noGrp="1"/>
          </p:cNvSpPr>
          <p:nvPr>
            <p:ph type="body" sz="quarter" idx="10"/>
          </p:nvPr>
        </p:nvSpPr>
        <p:spPr/>
        <p:txBody>
          <a:bodyPr/>
          <a:lstStyle/>
          <a:p>
            <a:r>
              <a:rPr lang="en-US">
                <a:latin typeface="+mj-lt"/>
              </a:rPr>
              <a:t>Content Delivery and Device Management</a:t>
            </a:r>
          </a:p>
        </p:txBody>
      </p:sp>
      <p:pic>
        <p:nvPicPr>
          <p:cNvPr id="11" name="Picture 10"/>
          <p:cNvPicPr>
            <a:picLocks noChangeAspect="1"/>
          </p:cNvPicPr>
          <p:nvPr/>
        </p:nvPicPr>
        <p:blipFill>
          <a:blip r:embed="rId3" cstate="screen">
            <a:duotone>
              <a:schemeClr val="bg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flipH="1">
            <a:off x="1419172" y="5067126"/>
            <a:ext cx="744891" cy="563439"/>
          </a:xfrm>
          <a:prstGeom prst="rect">
            <a:avLst/>
          </a:prstGeom>
        </p:spPr>
      </p:pic>
      <p:sp>
        <p:nvSpPr>
          <p:cNvPr id="81" name="TextBox 80"/>
          <p:cNvSpPr txBox="1"/>
          <p:nvPr/>
        </p:nvSpPr>
        <p:spPr>
          <a:xfrm>
            <a:off x="-176615" y="5213183"/>
            <a:ext cx="1413259" cy="461665"/>
          </a:xfrm>
          <a:prstGeom prst="rect">
            <a:avLst/>
          </a:prstGeom>
          <a:noFill/>
        </p:spPr>
        <p:txBody>
          <a:bodyPr wrap="square" rtlCol="0">
            <a:spAutoFit/>
          </a:bodyPr>
          <a:lstStyle/>
          <a:p>
            <a:pPr algn="r"/>
            <a:r>
              <a:rPr lang="en-US" sz="1200" i="1">
                <a:solidFill>
                  <a:schemeClr val="bg2"/>
                </a:solidFill>
                <a:cs typeface="Arial Narrow"/>
              </a:rPr>
              <a:t>IP Camera</a:t>
            </a:r>
          </a:p>
          <a:p>
            <a:pPr algn="r"/>
            <a:r>
              <a:rPr lang="en-US" sz="1200" i="1">
                <a:solidFill>
                  <a:schemeClr val="bg2"/>
                </a:solidFill>
                <a:cs typeface="Arial Narrow"/>
              </a:rPr>
              <a:t>USB Camera</a:t>
            </a:r>
          </a:p>
        </p:txBody>
      </p:sp>
      <p:sp>
        <p:nvSpPr>
          <p:cNvPr id="82" name="TextBox 81"/>
          <p:cNvSpPr txBox="1"/>
          <p:nvPr/>
        </p:nvSpPr>
        <p:spPr>
          <a:xfrm>
            <a:off x="550839" y="3095039"/>
            <a:ext cx="720755" cy="1015663"/>
          </a:xfrm>
          <a:prstGeom prst="rect">
            <a:avLst/>
          </a:prstGeom>
          <a:noFill/>
        </p:spPr>
        <p:txBody>
          <a:bodyPr wrap="square" rtlCol="0">
            <a:spAutoFit/>
          </a:bodyPr>
          <a:lstStyle/>
          <a:p>
            <a:pPr algn="r"/>
            <a:r>
              <a:rPr lang="en-US" sz="1200" i="1">
                <a:solidFill>
                  <a:schemeClr val="bg2"/>
                </a:solidFill>
                <a:cs typeface="Arial Narrow"/>
              </a:rPr>
              <a:t>HMI</a:t>
            </a:r>
          </a:p>
          <a:p>
            <a:pPr algn="r"/>
            <a:r>
              <a:rPr lang="en-US" sz="1200" i="1">
                <a:solidFill>
                  <a:schemeClr val="bg2"/>
                </a:solidFill>
                <a:cs typeface="Arial Narrow"/>
              </a:rPr>
              <a:t>ERP</a:t>
            </a:r>
          </a:p>
          <a:p>
            <a:pPr algn="r"/>
            <a:r>
              <a:rPr lang="en-US" sz="1200" i="1">
                <a:solidFill>
                  <a:schemeClr val="bg2"/>
                </a:solidFill>
                <a:cs typeface="Arial Narrow"/>
              </a:rPr>
              <a:t>MES</a:t>
            </a:r>
          </a:p>
          <a:p>
            <a:pPr algn="r"/>
            <a:r>
              <a:rPr lang="en-US" sz="1200" i="1">
                <a:solidFill>
                  <a:schemeClr val="bg2"/>
                </a:solidFill>
                <a:cs typeface="Arial Narrow"/>
              </a:rPr>
              <a:t>CMMS™</a:t>
            </a:r>
          </a:p>
        </p:txBody>
      </p:sp>
      <p:sp>
        <p:nvSpPr>
          <p:cNvPr id="85" name="TextBox 3"/>
          <p:cNvSpPr txBox="1">
            <a:spLocks noChangeArrowheads="1"/>
          </p:cNvSpPr>
          <p:nvPr/>
        </p:nvSpPr>
        <p:spPr bwMode="auto">
          <a:xfrm>
            <a:off x="944944" y="5436350"/>
            <a:ext cx="402753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Narrow" charset="0"/>
                <a:ea typeface="ＭＳ Ｐゴシック" charset="0"/>
                <a:cs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defTabSz="455613" fontAlgn="base">
              <a:spcBef>
                <a:spcPct val="0"/>
              </a:spcBef>
              <a:spcAft>
                <a:spcPct val="0"/>
              </a:spcAft>
              <a:defRPr>
                <a:solidFill>
                  <a:schemeClr val="tx1"/>
                </a:solidFill>
                <a:latin typeface="Arial Narrow" charset="0"/>
                <a:ea typeface="ＭＳ Ｐゴシック" charset="0"/>
              </a:defRPr>
            </a:lvl6pPr>
            <a:lvl7pPr marL="2971800" indent="-228600" defTabSz="455613" fontAlgn="base">
              <a:spcBef>
                <a:spcPct val="0"/>
              </a:spcBef>
              <a:spcAft>
                <a:spcPct val="0"/>
              </a:spcAft>
              <a:defRPr>
                <a:solidFill>
                  <a:schemeClr val="tx1"/>
                </a:solidFill>
                <a:latin typeface="Arial Narrow" charset="0"/>
                <a:ea typeface="ＭＳ Ｐゴシック" charset="0"/>
              </a:defRPr>
            </a:lvl7pPr>
            <a:lvl8pPr marL="3429000" indent="-228600" defTabSz="455613" fontAlgn="base">
              <a:spcBef>
                <a:spcPct val="0"/>
              </a:spcBef>
              <a:spcAft>
                <a:spcPct val="0"/>
              </a:spcAft>
              <a:defRPr>
                <a:solidFill>
                  <a:schemeClr val="tx1"/>
                </a:solidFill>
                <a:latin typeface="Arial Narrow" charset="0"/>
                <a:ea typeface="ＭＳ Ｐゴシック" charset="0"/>
              </a:defRPr>
            </a:lvl8pPr>
            <a:lvl9pPr marL="3886200" indent="-228600" defTabSz="455613" fontAlgn="base">
              <a:spcBef>
                <a:spcPct val="0"/>
              </a:spcBef>
              <a:spcAft>
                <a:spcPct val="0"/>
              </a:spcAft>
              <a:defRPr>
                <a:solidFill>
                  <a:schemeClr val="tx1"/>
                </a:solidFill>
                <a:latin typeface="Arial Narrow" charset="0"/>
                <a:ea typeface="ＭＳ Ｐゴシック" charset="0"/>
              </a:defRPr>
            </a:lvl9pPr>
          </a:lstStyle>
          <a:p>
            <a:pPr algn="ctr"/>
            <a:r>
              <a:rPr lang="is-IS" sz="1600" b="1">
                <a:solidFill>
                  <a:srgbClr val="C41230"/>
                </a:solidFill>
                <a:latin typeface="+mj-lt"/>
                <a:cs typeface="Arial Narrow" charset="0"/>
              </a:rPr>
              <a:t>…</a:t>
            </a:r>
            <a:r>
              <a:rPr lang="en-US" sz="1600" b="1">
                <a:solidFill>
                  <a:srgbClr val="C41230"/>
                </a:solidFill>
                <a:latin typeface="+mj-lt"/>
                <a:cs typeface="Arial Narrow" charset="0"/>
              </a:rPr>
              <a:t>AND MORE! </a:t>
            </a:r>
          </a:p>
        </p:txBody>
      </p:sp>
      <p:sp>
        <p:nvSpPr>
          <p:cNvPr id="21" name="TextBox 20"/>
          <p:cNvSpPr txBox="1"/>
          <p:nvPr/>
        </p:nvSpPr>
        <p:spPr>
          <a:xfrm>
            <a:off x="4064473" y="4575161"/>
            <a:ext cx="4015791" cy="631968"/>
          </a:xfrm>
          <a:prstGeom prst="rect">
            <a:avLst/>
          </a:prstGeom>
          <a:noFill/>
        </p:spPr>
        <p:txBody>
          <a:bodyPr wrap="square" rtlCol="0">
            <a:spAutoFit/>
          </a:bodyPr>
          <a:lstStyle/>
          <a:p>
            <a:pPr algn="ctr">
              <a:lnSpc>
                <a:spcPts val="2200"/>
              </a:lnSpc>
            </a:pPr>
            <a:r>
              <a:rPr lang="en-US" sz="1600" i="1">
                <a:solidFill>
                  <a:schemeClr val="bg2"/>
                </a:solidFill>
                <a:latin typeface="Arial Narrow"/>
                <a:cs typeface="Arial Narrow"/>
              </a:rPr>
              <a:t>ThinManager</a:t>
            </a:r>
            <a:r>
              <a:rPr lang="en-US" sz="1600" i="1" baseline="30000">
                <a:solidFill>
                  <a:schemeClr val="bg2"/>
                </a:solidFill>
                <a:latin typeface="Arial Narrow"/>
                <a:cs typeface="Arial Narrow"/>
              </a:rPr>
              <a:t>®</a:t>
            </a:r>
            <a:r>
              <a:rPr lang="en-US" sz="1600" i="1">
                <a:solidFill>
                  <a:schemeClr val="bg2"/>
                </a:solidFill>
                <a:latin typeface="Arial Narrow"/>
                <a:cs typeface="Arial Narrow"/>
              </a:rPr>
              <a:t> provides </a:t>
            </a:r>
            <a:r>
              <a:rPr lang="en-US" sz="1600" b="1" i="1">
                <a:solidFill>
                  <a:schemeClr val="bg2"/>
                </a:solidFill>
                <a:latin typeface="Arial Narrow"/>
                <a:cs typeface="Arial Narrow"/>
              </a:rPr>
              <a:t>secure</a:t>
            </a:r>
            <a:r>
              <a:rPr lang="en-US" sz="1600" i="1">
                <a:solidFill>
                  <a:schemeClr val="bg2"/>
                </a:solidFill>
                <a:latin typeface="Arial Narrow"/>
                <a:cs typeface="Arial Narrow"/>
              </a:rPr>
              <a:t> </a:t>
            </a:r>
            <a:br>
              <a:rPr lang="en-US" sz="1600" i="1">
                <a:solidFill>
                  <a:schemeClr val="bg2"/>
                </a:solidFill>
                <a:latin typeface="Arial Narrow"/>
                <a:cs typeface="Arial Narrow"/>
              </a:rPr>
            </a:br>
            <a:r>
              <a:rPr lang="en-US" sz="1600" i="1">
                <a:solidFill>
                  <a:schemeClr val="bg2"/>
                </a:solidFill>
                <a:latin typeface="Arial Narrow"/>
                <a:cs typeface="Arial Narrow"/>
              </a:rPr>
              <a:t>configuration and </a:t>
            </a:r>
            <a:r>
              <a:rPr lang="en-US" sz="1600" b="1" i="1">
                <a:solidFill>
                  <a:schemeClr val="bg2"/>
                </a:solidFill>
                <a:latin typeface="Arial Narrow"/>
                <a:cs typeface="Arial Narrow"/>
              </a:rPr>
              <a:t>delivery</a:t>
            </a:r>
            <a:r>
              <a:rPr lang="en-US" sz="1600" i="1">
                <a:solidFill>
                  <a:schemeClr val="bg2"/>
                </a:solidFill>
                <a:latin typeface="Arial Narrow"/>
                <a:cs typeface="Arial Narrow"/>
              </a:rPr>
              <a:t> of content</a:t>
            </a:r>
          </a:p>
        </p:txBody>
      </p:sp>
      <p:sp>
        <p:nvSpPr>
          <p:cNvPr id="93" name="Down Arrow 92"/>
          <p:cNvSpPr/>
          <p:nvPr/>
        </p:nvSpPr>
        <p:spPr bwMode="auto">
          <a:xfrm rot="16200000">
            <a:off x="1665606" y="2733960"/>
            <a:ext cx="4445047" cy="1885269"/>
          </a:xfrm>
          <a:prstGeom prst="downArrow">
            <a:avLst>
              <a:gd name="adj1" fmla="val 375"/>
              <a:gd name="adj2" fmla="val 59236"/>
            </a:avLst>
          </a:prstGeom>
          <a:gradFill flip="none" rotWithShape="1">
            <a:gsLst>
              <a:gs pos="58000">
                <a:schemeClr val="bg1">
                  <a:alpha val="0"/>
                </a:schemeClr>
              </a:gs>
              <a:gs pos="100000">
                <a:schemeClr val="bg1">
                  <a:lumMod val="75000"/>
                </a:schemeClr>
              </a:gs>
            </a:gsLst>
            <a:lin ang="5400000" scaled="1"/>
            <a:tileRect/>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82941" tIns="91472" rIns="182941" bIns="91472" rtlCol="0" anchor="b">
            <a:prstTxWarp prst="textNoShape">
              <a:avLst/>
            </a:prstTxWarp>
          </a:bodyPr>
          <a:lstStyle/>
          <a:p>
            <a:pPr algn="ctr" defTabSz="1219088" eaLnBrk="0" fontAlgn="base" hangingPunct="0">
              <a:spcBef>
                <a:spcPct val="0"/>
              </a:spcBef>
              <a:spcAft>
                <a:spcPct val="0"/>
              </a:spcAft>
            </a:pPr>
            <a:endParaRPr lang="en-US" sz="8533">
              <a:solidFill>
                <a:srgbClr val="000000"/>
              </a:solidFill>
              <a:latin typeface="Arial" charset="0"/>
            </a:endParaRPr>
          </a:p>
        </p:txBody>
      </p:sp>
      <p:pic>
        <p:nvPicPr>
          <p:cNvPr id="24" name="Picture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13362" y="4324386"/>
            <a:ext cx="467247" cy="654951"/>
          </a:xfrm>
          <a:prstGeom prst="rect">
            <a:avLst/>
          </a:prstGeom>
        </p:spPr>
      </p:pic>
      <p:pic>
        <p:nvPicPr>
          <p:cNvPr id="59" name="Picture 58" descr="HMI.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9857" y="2188163"/>
            <a:ext cx="848121" cy="612151"/>
          </a:xfrm>
          <a:prstGeom prst="rect">
            <a:avLst/>
          </a:prstGeom>
        </p:spPr>
      </p:pic>
      <p:pic>
        <p:nvPicPr>
          <p:cNvPr id="62" name="Picture 61"/>
          <p:cNvPicPr>
            <a:picLocks noChangeAspect="1"/>
          </p:cNvPicPr>
          <p:nvPr/>
        </p:nvPicPr>
        <p:blipFill>
          <a:blip r:embed="rId7" cstate="screen">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535510" y="2330308"/>
            <a:ext cx="1108983" cy="2062624"/>
          </a:xfrm>
          <a:prstGeom prst="rect">
            <a:avLst/>
          </a:prstGeom>
        </p:spPr>
      </p:pic>
      <p:pic>
        <p:nvPicPr>
          <p:cNvPr id="67" name="Picture 6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6541" y="3140485"/>
            <a:ext cx="379883" cy="706553"/>
          </a:xfrm>
          <a:prstGeom prst="rect">
            <a:avLst/>
          </a:prstGeom>
        </p:spPr>
      </p:pic>
      <p:pic>
        <p:nvPicPr>
          <p:cNvPr id="72" name="Picture 7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64655" y="3140485"/>
            <a:ext cx="379883" cy="706553"/>
          </a:xfrm>
          <a:prstGeom prst="rect">
            <a:avLst/>
          </a:prstGeom>
        </p:spPr>
      </p:pic>
      <p:pic>
        <p:nvPicPr>
          <p:cNvPr id="73" name="Picture 7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37185" y="3140485"/>
            <a:ext cx="379883" cy="706553"/>
          </a:xfrm>
          <a:prstGeom prst="rect">
            <a:avLst/>
          </a:prstGeom>
        </p:spPr>
      </p:pic>
      <p:pic>
        <p:nvPicPr>
          <p:cNvPr id="76" name="Picture 7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375341" y="3917258"/>
            <a:ext cx="802740" cy="929215"/>
          </a:xfrm>
          <a:prstGeom prst="rect">
            <a:avLst/>
          </a:prstGeom>
        </p:spPr>
      </p:pic>
      <p:sp>
        <p:nvSpPr>
          <p:cNvPr id="79" name="Rectangular Callout 78"/>
          <p:cNvSpPr/>
          <p:nvPr/>
        </p:nvSpPr>
        <p:spPr bwMode="auto">
          <a:xfrm>
            <a:off x="731764" y="1551153"/>
            <a:ext cx="2707897" cy="370073"/>
          </a:xfrm>
          <a:prstGeom prst="wedgeRectCallout">
            <a:avLst>
              <a:gd name="adj1" fmla="val -22521"/>
              <a:gd name="adj2" fmla="val -7629"/>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lvl="0" algn="ctr">
              <a:lnSpc>
                <a:spcPct val="90000"/>
              </a:lnSpc>
            </a:pPr>
            <a:r>
              <a:rPr lang="en-US" sz="1800" i="1">
                <a:solidFill>
                  <a:srgbClr val="FFFFFF"/>
                </a:solidFill>
                <a:cs typeface="Arial Narrow"/>
              </a:rPr>
              <a:t>Content Types</a:t>
            </a:r>
          </a:p>
        </p:txBody>
      </p:sp>
      <p:sp>
        <p:nvSpPr>
          <p:cNvPr id="77" name="TextBox 76"/>
          <p:cNvSpPr txBox="1"/>
          <p:nvPr/>
        </p:nvSpPr>
        <p:spPr>
          <a:xfrm>
            <a:off x="550839" y="4230405"/>
            <a:ext cx="720755" cy="461665"/>
          </a:xfrm>
          <a:prstGeom prst="rect">
            <a:avLst/>
          </a:prstGeom>
          <a:noFill/>
        </p:spPr>
        <p:txBody>
          <a:bodyPr wrap="square" rtlCol="0">
            <a:spAutoFit/>
          </a:bodyPr>
          <a:lstStyle/>
          <a:p>
            <a:pPr algn="r"/>
            <a:r>
              <a:rPr lang="en-US" sz="1200" i="1">
                <a:solidFill>
                  <a:schemeClr val="bg2"/>
                </a:solidFill>
                <a:cs typeface="Arial Narrow"/>
              </a:rPr>
              <a:t>Web Content</a:t>
            </a:r>
          </a:p>
        </p:txBody>
      </p:sp>
      <p:sp>
        <p:nvSpPr>
          <p:cNvPr id="83" name="Rectangular Callout 82"/>
          <p:cNvSpPr/>
          <p:nvPr/>
        </p:nvSpPr>
        <p:spPr bwMode="auto">
          <a:xfrm>
            <a:off x="8980449" y="1528273"/>
            <a:ext cx="2707897" cy="370073"/>
          </a:xfrm>
          <a:prstGeom prst="wedgeRectCallout">
            <a:avLst>
              <a:gd name="adj1" fmla="val -22521"/>
              <a:gd name="adj2" fmla="val -7629"/>
            </a:avLst>
          </a:prstGeom>
          <a:solidFill>
            <a:schemeClr val="accent6">
              <a:lumMod val="7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lvl="0" algn="ctr">
              <a:lnSpc>
                <a:spcPct val="90000"/>
              </a:lnSpc>
            </a:pPr>
            <a:r>
              <a:rPr lang="en-US" sz="1800" i="1">
                <a:solidFill>
                  <a:srgbClr val="FFFFFF"/>
                </a:solidFill>
                <a:cs typeface="Arial Narrow"/>
              </a:rPr>
              <a:t>Delivery</a:t>
            </a:r>
          </a:p>
        </p:txBody>
      </p:sp>
      <p:cxnSp>
        <p:nvCxnSpPr>
          <p:cNvPr id="87" name="Straight Connector 86"/>
          <p:cNvCxnSpPr/>
          <p:nvPr/>
        </p:nvCxnSpPr>
        <p:spPr bwMode="auto">
          <a:xfrm>
            <a:off x="1264076" y="3221073"/>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94" name="Straight Connector 93"/>
          <p:cNvCxnSpPr/>
          <p:nvPr/>
        </p:nvCxnSpPr>
        <p:spPr bwMode="auto">
          <a:xfrm>
            <a:off x="1264076" y="4208625"/>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100" name="Straight Connector 99"/>
          <p:cNvCxnSpPr/>
          <p:nvPr/>
        </p:nvCxnSpPr>
        <p:spPr bwMode="auto">
          <a:xfrm>
            <a:off x="1264076" y="5168745"/>
            <a:ext cx="0" cy="550704"/>
          </a:xfrm>
          <a:prstGeom prst="line">
            <a:avLst/>
          </a:prstGeom>
          <a:noFill/>
          <a:ln w="9525" cap="flat" cmpd="sng" algn="ctr">
            <a:solidFill>
              <a:schemeClr val="accent1"/>
            </a:solidFill>
            <a:prstDash val="solid"/>
            <a:round/>
            <a:headEnd type="none" w="med" len="med"/>
            <a:tailEnd type="none" w="med" len="med"/>
          </a:ln>
          <a:effectLst/>
        </p:spPr>
      </p:cxnSp>
      <p:cxnSp>
        <p:nvCxnSpPr>
          <p:cNvPr id="101" name="Straight Connector 100"/>
          <p:cNvCxnSpPr/>
          <p:nvPr/>
        </p:nvCxnSpPr>
        <p:spPr bwMode="auto">
          <a:xfrm>
            <a:off x="1264076" y="2224377"/>
            <a:ext cx="0" cy="550704"/>
          </a:xfrm>
          <a:prstGeom prst="line">
            <a:avLst/>
          </a:prstGeom>
          <a:noFill/>
          <a:ln w="9525" cap="flat" cmpd="sng" algn="ctr">
            <a:solidFill>
              <a:schemeClr val="accent1"/>
            </a:solidFill>
            <a:prstDash val="solid"/>
            <a:round/>
            <a:headEnd type="none" w="med" len="med"/>
            <a:tailEnd type="none" w="med" len="med"/>
          </a:ln>
          <a:effectLst/>
        </p:spPr>
      </p:cxnSp>
      <p:sp>
        <p:nvSpPr>
          <p:cNvPr id="102" name="TextBox 101"/>
          <p:cNvSpPr txBox="1"/>
          <p:nvPr/>
        </p:nvSpPr>
        <p:spPr>
          <a:xfrm>
            <a:off x="12700" y="2267739"/>
            <a:ext cx="1258893" cy="830997"/>
          </a:xfrm>
          <a:prstGeom prst="rect">
            <a:avLst/>
          </a:prstGeom>
          <a:noFill/>
        </p:spPr>
        <p:txBody>
          <a:bodyPr wrap="square" rtlCol="0">
            <a:spAutoFit/>
          </a:bodyPr>
          <a:lstStyle/>
          <a:p>
            <a:pPr algn="r"/>
            <a:r>
              <a:rPr lang="en-US" sz="1200" i="1">
                <a:solidFill>
                  <a:schemeClr val="bg2"/>
                </a:solidFill>
                <a:cs typeface="Arial Narrow"/>
              </a:rPr>
              <a:t>PanelView™ Plus</a:t>
            </a:r>
          </a:p>
          <a:p>
            <a:pPr algn="r"/>
            <a:r>
              <a:rPr lang="en-US" sz="1200" i="1">
                <a:solidFill>
                  <a:schemeClr val="bg2"/>
                </a:solidFill>
                <a:cs typeface="Arial Narrow"/>
              </a:rPr>
              <a:t>PanelView™ 5000</a:t>
            </a:r>
          </a:p>
        </p:txBody>
      </p:sp>
      <p:pic>
        <p:nvPicPr>
          <p:cNvPr id="104" name="Picture 103" descr="thinmanagerWeb_Larg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24929" y="5564029"/>
            <a:ext cx="2920408" cy="408859"/>
          </a:xfrm>
          <a:prstGeom prst="rect">
            <a:avLst/>
          </a:prstGeom>
        </p:spPr>
      </p:pic>
      <p:grpSp>
        <p:nvGrpSpPr>
          <p:cNvPr id="12" name="Group 11"/>
          <p:cNvGrpSpPr/>
          <p:nvPr/>
        </p:nvGrpSpPr>
        <p:grpSpPr>
          <a:xfrm>
            <a:off x="3552055" y="1622737"/>
            <a:ext cx="548000" cy="227595"/>
            <a:chOff x="3330398" y="4065289"/>
            <a:chExt cx="791270" cy="328628"/>
          </a:xfrm>
        </p:grpSpPr>
        <p:sp>
          <p:nvSpPr>
            <p:cNvPr id="106" name="Chevron 105"/>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07" name="Chevron 106"/>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08" name="Chevron 107"/>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09" name="Chevron 108"/>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grpSp>
      <p:grpSp>
        <p:nvGrpSpPr>
          <p:cNvPr id="110" name="Group 109"/>
          <p:cNvGrpSpPr/>
          <p:nvPr/>
        </p:nvGrpSpPr>
        <p:grpSpPr>
          <a:xfrm>
            <a:off x="8069191" y="1622737"/>
            <a:ext cx="548000" cy="227595"/>
            <a:chOff x="3330398" y="4065289"/>
            <a:chExt cx="791270" cy="328628"/>
          </a:xfrm>
        </p:grpSpPr>
        <p:sp>
          <p:nvSpPr>
            <p:cNvPr id="111" name="Chevron 110"/>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12" name="Chevron 111"/>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13" name="Chevron 112"/>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sp>
          <p:nvSpPr>
            <p:cNvPr id="114" name="Chevron 113"/>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088" eaLnBrk="0" fontAlgn="base" hangingPunct="0">
                <a:spcBef>
                  <a:spcPct val="0"/>
                </a:spcBef>
                <a:spcAft>
                  <a:spcPct val="0"/>
                </a:spcAft>
              </a:pPr>
              <a:endParaRPr lang="en-US" sz="3200">
                <a:solidFill>
                  <a:schemeClr val="bg2"/>
                </a:solidFill>
                <a:latin typeface="Arial" charset="0"/>
              </a:endParaRPr>
            </a:p>
          </p:txBody>
        </p:sp>
      </p:grpSp>
      <p:pic>
        <p:nvPicPr>
          <p:cNvPr id="116" name="Picture 115"/>
          <p:cNvPicPr>
            <a:picLocks noChangeAspect="1"/>
          </p:cNvPicPr>
          <p:nvPr/>
        </p:nvPicPr>
        <p:blipFill rotWithShape="1">
          <a:blip r:embed="rId12" cstate="screen">
            <a:alphaModFix amt="20000"/>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40000" contrast="20000"/>
                    </a14:imgEffect>
                  </a14:imgLayer>
                </a14:imgProps>
              </a:ext>
              <a:ext uri="{28A0092B-C50C-407E-A947-70E740481C1C}">
                <a14:useLocalDpi xmlns:a14="http://schemas.microsoft.com/office/drawing/2010/main"/>
              </a:ext>
            </a:extLst>
          </a:blip>
          <a:srcRect/>
          <a:stretch/>
        </p:blipFill>
        <p:spPr>
          <a:xfrm>
            <a:off x="4989578" y="2771218"/>
            <a:ext cx="546583" cy="1617591"/>
          </a:xfrm>
          <a:prstGeom prst="rect">
            <a:avLst/>
          </a:prstGeom>
        </p:spPr>
      </p:pic>
      <p:pic>
        <p:nvPicPr>
          <p:cNvPr id="118" name="Picture 117"/>
          <p:cNvPicPr>
            <a:picLocks noChangeAspect="1"/>
          </p:cNvPicPr>
          <p:nvPr/>
        </p:nvPicPr>
        <p:blipFill rotWithShape="1">
          <a:blip r:embed="rId12" cstate="screen">
            <a:alphaModFix amt="20000"/>
            <a:duotone>
              <a:schemeClr val="accent2">
                <a:shade val="45000"/>
                <a:satMod val="135000"/>
              </a:schemeClr>
              <a:prstClr val="white"/>
            </a:duotone>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6644491" y="2771218"/>
            <a:ext cx="546583" cy="1617591"/>
          </a:xfrm>
          <a:prstGeom prst="rect">
            <a:avLst/>
          </a:prstGeom>
        </p:spPr>
      </p:pic>
      <p:grpSp>
        <p:nvGrpSpPr>
          <p:cNvPr id="134" name="Group 133"/>
          <p:cNvGrpSpPr/>
          <p:nvPr/>
        </p:nvGrpSpPr>
        <p:grpSpPr>
          <a:xfrm>
            <a:off x="9826837" y="4697183"/>
            <a:ext cx="1301195" cy="887648"/>
            <a:chOff x="1403346" y="830338"/>
            <a:chExt cx="1260447" cy="826040"/>
          </a:xfrm>
        </p:grpSpPr>
        <p:pic>
          <p:nvPicPr>
            <p:cNvPr id="135" name="Picture 13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03346" y="830338"/>
              <a:ext cx="685829" cy="815581"/>
            </a:xfrm>
            <a:prstGeom prst="rect">
              <a:avLst/>
            </a:prstGeom>
          </p:spPr>
        </p:pic>
        <p:grpSp>
          <p:nvGrpSpPr>
            <p:cNvPr id="136" name="Group 135"/>
            <p:cNvGrpSpPr>
              <a:grpSpLocks noChangeAspect="1"/>
            </p:cNvGrpSpPr>
            <p:nvPr/>
          </p:nvGrpSpPr>
          <p:grpSpPr>
            <a:xfrm>
              <a:off x="1932273" y="889316"/>
              <a:ext cx="731520" cy="228982"/>
              <a:chOff x="1502083" y="1052806"/>
              <a:chExt cx="593519" cy="185784"/>
            </a:xfrm>
          </p:grpSpPr>
          <p:pic>
            <p:nvPicPr>
              <p:cNvPr id="138" name="Picture 137"/>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697272" y="1052806"/>
                <a:ext cx="192190" cy="185784"/>
              </a:xfrm>
              <a:prstGeom prst="rect">
                <a:avLst/>
              </a:prstGeom>
            </p:spPr>
          </p:pic>
          <p:pic>
            <p:nvPicPr>
              <p:cNvPr id="139" name="Picture 138"/>
              <p:cNvPicPr>
                <a:picLocks noChangeAspect="1"/>
              </p:cNvPicPr>
              <p:nvPr/>
            </p:nvPicPr>
            <p:blipFill>
              <a:blip r:embed="rId16">
                <a:extLst>
                  <a:ext uri="{28A0092B-C50C-407E-A947-70E740481C1C}">
                    <a14:useLocalDpi xmlns:a14="http://schemas.microsoft.com/office/drawing/2010/main"/>
                  </a:ext>
                </a:extLst>
              </a:blip>
              <a:stretch>
                <a:fillRect/>
              </a:stretch>
            </p:blipFill>
            <p:spPr>
              <a:xfrm flipV="1">
                <a:off x="1903412" y="1052806"/>
                <a:ext cx="192190" cy="185784"/>
              </a:xfrm>
              <a:prstGeom prst="rect">
                <a:avLst/>
              </a:prstGeom>
            </p:spPr>
          </p:pic>
          <p:pic>
            <p:nvPicPr>
              <p:cNvPr id="140" name="Picture 139"/>
              <p:cNvPicPr>
                <a:picLocks noChangeAspect="1"/>
              </p:cNvPicPr>
              <p:nvPr/>
            </p:nvPicPr>
            <p:blipFill>
              <a:blip r:embed="rId16">
                <a:extLst>
                  <a:ext uri="{28A0092B-C50C-407E-A947-70E740481C1C}">
                    <a14:useLocalDpi xmlns:a14="http://schemas.microsoft.com/office/drawing/2010/main"/>
                  </a:ext>
                </a:extLst>
              </a:blip>
              <a:stretch>
                <a:fillRect/>
              </a:stretch>
            </p:blipFill>
            <p:spPr>
              <a:xfrm flipH="1">
                <a:off x="1502083" y="1052806"/>
                <a:ext cx="192190" cy="185784"/>
              </a:xfrm>
              <a:prstGeom prst="rect">
                <a:avLst/>
              </a:prstGeom>
            </p:spPr>
          </p:pic>
        </p:grpSp>
        <p:pic>
          <p:nvPicPr>
            <p:cNvPr id="137" name="Picture 13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99212" y="1147904"/>
              <a:ext cx="540656" cy="508474"/>
            </a:xfrm>
            <a:prstGeom prst="rect">
              <a:avLst/>
            </a:prstGeom>
          </p:spPr>
        </p:pic>
      </p:grpSp>
      <p:pic>
        <p:nvPicPr>
          <p:cNvPr id="142" name="Picture 13" descr="http://files.softicons.com/download/system-icons/apple-logo-icons-by-thvg/png/512/Apple%20logo%20icon%20-%20Aluminum.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284188" y="2566815"/>
            <a:ext cx="435817" cy="437215"/>
          </a:xfrm>
          <a:prstGeom prst="rect">
            <a:avLst/>
          </a:prstGeom>
          <a:noFill/>
          <a:extLst>
            <a:ext uri="{909E8E84-426E-40dd-AFC4-6F175D3DCCD1}">
              <a14:hiddenFill xmlns:a14="http://schemas.microsoft.com/office/drawing/2010/main" xmlns="">
                <a:solidFill>
                  <a:srgbClr val="FFFFFF"/>
                </a:solidFill>
              </a14:hiddenFill>
            </a:ext>
          </a:extLst>
        </p:spPr>
      </p:pic>
      <p:pic>
        <p:nvPicPr>
          <p:cNvPr id="143" name="Picture 14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1326847" y="2095642"/>
            <a:ext cx="382336" cy="456231"/>
          </a:xfrm>
          <a:prstGeom prst="rect">
            <a:avLst/>
          </a:prstGeom>
        </p:spPr>
      </p:pic>
      <p:pic>
        <p:nvPicPr>
          <p:cNvPr id="80" name="Picture 79"/>
          <p:cNvPicPr>
            <a:picLocks noChangeAspect="1"/>
          </p:cNvPicPr>
          <p:nvPr/>
        </p:nvPicPr>
        <p:blipFill>
          <a:blip r:embed="rId20" cstate="screen">
            <a:alphaModFix/>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726001" y="3492253"/>
            <a:ext cx="482473" cy="482473"/>
          </a:xfrm>
          <a:prstGeom prst="rect">
            <a:avLst/>
          </a:prstGeom>
        </p:spPr>
      </p:pic>
      <p:sp>
        <p:nvSpPr>
          <p:cNvPr id="68" name="Shape 18"/>
          <p:cNvSpPr/>
          <p:nvPr/>
        </p:nvSpPr>
        <p:spPr>
          <a:xfrm>
            <a:off x="10383706" y="3163303"/>
            <a:ext cx="1164349" cy="223083"/>
          </a:xfrm>
          <a:prstGeom prst="rect">
            <a:avLst/>
          </a:prstGeom>
          <a:ln w="12700">
            <a:miter lim="400000"/>
          </a:ln>
          <a:extLst>
            <a:ext uri="{C572A759-6A51-4108-AA02-DFA0A04FC94B}">
              <ma14:wrappingTextBoxFlag xmlns:ma14="http://schemas.microsoft.com/office/mac/drawingml/2011/main" xmlns="" val="1"/>
            </a:ext>
          </a:extLst>
        </p:spPr>
        <p:txBody>
          <a:bodyPr wrap="square" lIns="19023" tIns="19023" rIns="19023" bIns="19023" anchor="ctr">
            <a:spAutoFit/>
          </a:bodyPr>
          <a:lstStyle/>
          <a:p>
            <a:pPr defTabSz="342386">
              <a:lnSpc>
                <a:spcPct val="80000"/>
              </a:lnSpc>
              <a:defRPr sz="1800" b="0"/>
            </a:pPr>
            <a:r>
              <a:rPr lang="en-US" sz="1500" b="1" kern="0">
                <a:solidFill>
                  <a:srgbClr val="C41230"/>
                </a:solidFill>
                <a:latin typeface="Arial"/>
                <a:cs typeface="Arial"/>
              </a:rPr>
              <a:t>User X</a:t>
            </a:r>
          </a:p>
        </p:txBody>
      </p:sp>
      <p:pic>
        <p:nvPicPr>
          <p:cNvPr id="69" name="Picture 68"/>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51484" y="3012838"/>
            <a:ext cx="482473" cy="482473"/>
          </a:xfrm>
          <a:prstGeom prst="rect">
            <a:avLst/>
          </a:prstGeom>
        </p:spPr>
      </p:pic>
      <p:sp>
        <p:nvSpPr>
          <p:cNvPr id="70" name="Shape 18"/>
          <p:cNvSpPr/>
          <p:nvPr/>
        </p:nvSpPr>
        <p:spPr>
          <a:xfrm>
            <a:off x="10383706" y="3638591"/>
            <a:ext cx="1164349" cy="223083"/>
          </a:xfrm>
          <a:prstGeom prst="rect">
            <a:avLst/>
          </a:prstGeom>
          <a:ln w="12700">
            <a:miter lim="400000"/>
          </a:ln>
          <a:extLst>
            <a:ext uri="{C572A759-6A51-4108-AA02-DFA0A04FC94B}">
              <ma14:wrappingTextBoxFlag xmlns:ma14="http://schemas.microsoft.com/office/mac/drawingml/2011/main" xmlns="" val="1"/>
            </a:ext>
          </a:extLst>
        </p:spPr>
        <p:txBody>
          <a:bodyPr wrap="square" lIns="19023" tIns="19023" rIns="19023" bIns="19023" anchor="ctr">
            <a:spAutoFit/>
          </a:bodyPr>
          <a:lstStyle/>
          <a:p>
            <a:pPr defTabSz="342386">
              <a:lnSpc>
                <a:spcPct val="80000"/>
              </a:lnSpc>
              <a:defRPr sz="1800" b="0"/>
            </a:pPr>
            <a:r>
              <a:rPr lang="en-US" sz="1500" b="1" kern="0">
                <a:solidFill>
                  <a:srgbClr val="C41230"/>
                </a:solidFill>
                <a:latin typeface="Arial"/>
                <a:cs typeface="Arial"/>
              </a:rPr>
              <a:t>Group X</a:t>
            </a:r>
          </a:p>
        </p:txBody>
      </p:sp>
      <p:pic>
        <p:nvPicPr>
          <p:cNvPr id="71" name="Picture 7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958307" y="3510255"/>
            <a:ext cx="468824" cy="468824"/>
          </a:xfrm>
          <a:prstGeom prst="rect">
            <a:avLst/>
          </a:prstGeom>
        </p:spPr>
      </p:pic>
      <p:sp>
        <p:nvSpPr>
          <p:cNvPr id="74" name="Shape 18"/>
          <p:cNvSpPr/>
          <p:nvPr/>
        </p:nvSpPr>
        <p:spPr>
          <a:xfrm>
            <a:off x="10383706" y="4126271"/>
            <a:ext cx="1164349" cy="223083"/>
          </a:xfrm>
          <a:prstGeom prst="rect">
            <a:avLst/>
          </a:prstGeom>
          <a:ln w="12700">
            <a:miter lim="400000"/>
          </a:ln>
          <a:extLst>
            <a:ext uri="{C572A759-6A51-4108-AA02-DFA0A04FC94B}">
              <ma14:wrappingTextBoxFlag xmlns:ma14="http://schemas.microsoft.com/office/mac/drawingml/2011/main" xmlns="" val="1"/>
            </a:ext>
          </a:extLst>
        </p:spPr>
        <p:txBody>
          <a:bodyPr wrap="square" lIns="19023" tIns="19023" rIns="19023" bIns="19023" anchor="ctr">
            <a:spAutoFit/>
          </a:bodyPr>
          <a:lstStyle/>
          <a:p>
            <a:pPr defTabSz="342386">
              <a:lnSpc>
                <a:spcPct val="80000"/>
              </a:lnSpc>
              <a:defRPr sz="1800" b="0"/>
            </a:pPr>
            <a:r>
              <a:rPr lang="en-US" sz="1500" b="1" kern="0">
                <a:solidFill>
                  <a:srgbClr val="C41230"/>
                </a:solidFill>
                <a:latin typeface="Arial"/>
                <a:cs typeface="Arial"/>
              </a:rPr>
              <a:t>Role X</a:t>
            </a:r>
          </a:p>
        </p:txBody>
      </p:sp>
      <p:pic>
        <p:nvPicPr>
          <p:cNvPr id="75" name="Picture 7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951484" y="4001582"/>
            <a:ext cx="482473" cy="482473"/>
          </a:xfrm>
          <a:prstGeom prst="rect">
            <a:avLst/>
          </a:prstGeom>
        </p:spPr>
      </p:pic>
      <p:pic>
        <p:nvPicPr>
          <p:cNvPr id="96" name="Picture 95" descr="CompanyConfidential.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825221" y="4267925"/>
            <a:ext cx="326059" cy="199404"/>
          </a:xfrm>
          <a:prstGeom prst="rect">
            <a:avLst/>
          </a:prstGeom>
        </p:spPr>
      </p:pic>
      <p:grpSp>
        <p:nvGrpSpPr>
          <p:cNvPr id="3" name="Group 2"/>
          <p:cNvGrpSpPr/>
          <p:nvPr/>
        </p:nvGrpSpPr>
        <p:grpSpPr>
          <a:xfrm>
            <a:off x="9967237" y="2188165"/>
            <a:ext cx="1316951" cy="654521"/>
            <a:chOff x="9387797" y="2485073"/>
            <a:chExt cx="1316950" cy="654521"/>
          </a:xfrm>
        </p:grpSpPr>
        <p:pic>
          <p:nvPicPr>
            <p:cNvPr id="84" name="Picture 83"/>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9387797" y="2485073"/>
              <a:ext cx="670603" cy="576052"/>
            </a:xfrm>
            <a:prstGeom prst="rect">
              <a:avLst/>
            </a:prstGeom>
          </p:spPr>
        </p:pic>
        <p:pic>
          <p:nvPicPr>
            <p:cNvPr id="95" name="Picture 94"/>
            <p:cNvPicPr>
              <a:picLocks noChangeAspect="1"/>
            </p:cNvPicPr>
            <p:nvPr/>
          </p:nvPicPr>
          <p:blipFill rotWithShape="1">
            <a:blip r:embed="rId24" cstate="screen">
              <a:extLst>
                <a:ext uri="{28A0092B-C50C-407E-A947-70E740481C1C}">
                  <a14:useLocalDpi xmlns:a14="http://schemas.microsoft.com/office/drawing/2010/main"/>
                </a:ext>
              </a:extLst>
            </a:blip>
            <a:srcRect r="-13175"/>
            <a:stretch/>
          </p:blipFill>
          <p:spPr>
            <a:xfrm>
              <a:off x="10034144" y="2563542"/>
              <a:ext cx="670603" cy="576052"/>
            </a:xfrm>
            <a:prstGeom prst="rect">
              <a:avLst/>
            </a:prstGeom>
          </p:spPr>
        </p:pic>
      </p:grpSp>
      <p:sp>
        <p:nvSpPr>
          <p:cNvPr id="66" name="Rectangular Callout 65"/>
          <p:cNvSpPr/>
          <p:nvPr/>
        </p:nvSpPr>
        <p:spPr bwMode="auto">
          <a:xfrm>
            <a:off x="4731370" y="1544857"/>
            <a:ext cx="2707897" cy="370073"/>
          </a:xfrm>
          <a:prstGeom prst="wedgeRectCallout">
            <a:avLst>
              <a:gd name="adj1" fmla="val -22521"/>
              <a:gd name="adj2" fmla="val -7629"/>
            </a:avLst>
          </a:prstGeom>
          <a:solidFill>
            <a:srgbClr val="00206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lvl="0" algn="ctr">
              <a:lnSpc>
                <a:spcPct val="90000"/>
              </a:lnSpc>
            </a:pPr>
            <a:r>
              <a:rPr lang="en-US" sz="1800" i="1">
                <a:solidFill>
                  <a:srgbClr val="FFFFFF"/>
                </a:solidFill>
                <a:cs typeface="Arial Narrow"/>
              </a:rPr>
              <a:t>Configuration</a:t>
            </a:r>
          </a:p>
        </p:txBody>
      </p:sp>
      <p:sp>
        <p:nvSpPr>
          <p:cNvPr id="120" name="TextBox 119"/>
          <p:cNvSpPr txBox="1"/>
          <p:nvPr/>
        </p:nvSpPr>
        <p:spPr>
          <a:xfrm>
            <a:off x="8397659" y="2323757"/>
            <a:ext cx="1406253" cy="369332"/>
          </a:xfrm>
          <a:prstGeom prst="rect">
            <a:avLst/>
          </a:prstGeom>
          <a:noFill/>
        </p:spPr>
        <p:txBody>
          <a:bodyPr wrap="square" rtlCol="0">
            <a:spAutoFit/>
          </a:bodyPr>
          <a:lstStyle/>
          <a:p>
            <a:pPr algn="r"/>
            <a:r>
              <a:rPr lang="en-US" sz="1800" b="1">
                <a:solidFill>
                  <a:schemeClr val="accent1"/>
                </a:solidFill>
                <a:latin typeface="+mj-lt"/>
                <a:cs typeface="Arial Narrow"/>
              </a:rPr>
              <a:t>Devices</a:t>
            </a:r>
          </a:p>
        </p:txBody>
      </p:sp>
      <p:sp>
        <p:nvSpPr>
          <p:cNvPr id="86" name="TextBox 85"/>
          <p:cNvSpPr txBox="1"/>
          <p:nvPr/>
        </p:nvSpPr>
        <p:spPr>
          <a:xfrm>
            <a:off x="8383459" y="3464029"/>
            <a:ext cx="1406253" cy="369332"/>
          </a:xfrm>
          <a:prstGeom prst="rect">
            <a:avLst/>
          </a:prstGeom>
          <a:noFill/>
        </p:spPr>
        <p:txBody>
          <a:bodyPr wrap="square" rtlCol="0">
            <a:spAutoFit/>
          </a:bodyPr>
          <a:lstStyle/>
          <a:p>
            <a:pPr algn="r"/>
            <a:r>
              <a:rPr lang="en-US" sz="1800" b="1">
                <a:solidFill>
                  <a:schemeClr val="accent1"/>
                </a:solidFill>
                <a:latin typeface="+mj-lt"/>
                <a:cs typeface="Arial Narrow"/>
              </a:rPr>
              <a:t>Users</a:t>
            </a:r>
          </a:p>
        </p:txBody>
      </p:sp>
      <p:sp>
        <p:nvSpPr>
          <p:cNvPr id="88" name="TextBox 87"/>
          <p:cNvSpPr txBox="1"/>
          <p:nvPr/>
        </p:nvSpPr>
        <p:spPr>
          <a:xfrm>
            <a:off x="8051903" y="4663028"/>
            <a:ext cx="1773176" cy="369332"/>
          </a:xfrm>
          <a:prstGeom prst="rect">
            <a:avLst/>
          </a:prstGeom>
          <a:noFill/>
        </p:spPr>
        <p:txBody>
          <a:bodyPr wrap="square" rtlCol="0">
            <a:spAutoFit/>
          </a:bodyPr>
          <a:lstStyle/>
          <a:p>
            <a:pPr algn="r"/>
            <a:r>
              <a:rPr lang="en-US" sz="1800" b="1">
                <a:solidFill>
                  <a:schemeClr val="accent1"/>
                </a:solidFill>
                <a:latin typeface="+mj-lt"/>
                <a:cs typeface="Arial Narrow"/>
              </a:rPr>
              <a:t>Locations</a:t>
            </a:r>
          </a:p>
        </p:txBody>
      </p:sp>
      <p:sp>
        <p:nvSpPr>
          <p:cNvPr id="98" name="Down Arrow 97"/>
          <p:cNvSpPr/>
          <p:nvPr/>
        </p:nvSpPr>
        <p:spPr bwMode="auto">
          <a:xfrm rot="5400000">
            <a:off x="6069299" y="2761244"/>
            <a:ext cx="4445047" cy="1885269"/>
          </a:xfrm>
          <a:prstGeom prst="downArrow">
            <a:avLst>
              <a:gd name="adj1" fmla="val 375"/>
              <a:gd name="adj2" fmla="val 59236"/>
            </a:avLst>
          </a:prstGeom>
          <a:gradFill flip="none" rotWithShape="1">
            <a:gsLst>
              <a:gs pos="58000">
                <a:schemeClr val="bg1">
                  <a:alpha val="0"/>
                </a:schemeClr>
              </a:gs>
              <a:gs pos="100000">
                <a:schemeClr val="bg1">
                  <a:lumMod val="75000"/>
                </a:schemeClr>
              </a:gs>
            </a:gsLst>
            <a:lin ang="5400000" scaled="1"/>
            <a:tileRect/>
          </a:gra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82941" tIns="91472" rIns="182941" bIns="91472" rtlCol="0" anchor="b">
            <a:prstTxWarp prst="textNoShape">
              <a:avLst/>
            </a:prstTxWarp>
          </a:bodyPr>
          <a:lstStyle/>
          <a:p>
            <a:pPr algn="ctr" defTabSz="1219088" eaLnBrk="0" fontAlgn="base" hangingPunct="0">
              <a:spcBef>
                <a:spcPct val="0"/>
              </a:spcBef>
              <a:spcAft>
                <a:spcPct val="0"/>
              </a:spcAft>
            </a:pPr>
            <a:endParaRPr lang="en-US" sz="8533">
              <a:solidFill>
                <a:srgbClr val="000000"/>
              </a:solidFill>
              <a:latin typeface="Arial" charset="0"/>
            </a:endParaRPr>
          </a:p>
        </p:txBody>
      </p:sp>
    </p:spTree>
    <p:extLst>
      <p:ext uri="{BB962C8B-B14F-4D97-AF65-F5344CB8AC3E}">
        <p14:creationId xmlns:p14="http://schemas.microsoft.com/office/powerpoint/2010/main" val="403301697"/>
      </p:ext>
    </p:extLst>
  </p:cSld>
  <p:clrMapOvr>
    <a:masterClrMapping/>
  </p:clrMapOvr>
  <mc:AlternateContent xmlns:mc="http://schemas.openxmlformats.org/markup-compatibility/2006" xmlns:p14="http://schemas.microsoft.com/office/powerpoint/2010/main">
    <mc:Choice Requires="p14">
      <p:transition spd="med" p14:dur="700" advTm="130633">
        <p:fade/>
      </p:transition>
    </mc:Choice>
    <mc:Fallback xmlns="">
      <p:transition spd="med" advTm="130633">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4" y="0"/>
            <a:ext cx="11428512" cy="839893"/>
          </a:xfrm>
        </p:spPr>
        <p:txBody>
          <a:bodyPr>
            <a:normAutofit/>
          </a:bodyPr>
          <a:lstStyle/>
          <a:p>
            <a:pPr>
              <a:lnSpc>
                <a:spcPts val="2667"/>
              </a:lnSpc>
            </a:pPr>
            <a:r>
              <a:rPr lang="en-US" sz="3200">
                <a:latin typeface="+mj-lt"/>
              </a:rPr>
              <a:t>Traditional Automation Network</a:t>
            </a:r>
            <a:endParaRPr lang="en-US" sz="3200" b="0">
              <a:solidFill>
                <a:schemeClr val="bg2"/>
              </a:solidFill>
              <a:latin typeface="+mj-lt"/>
            </a:endParaRPr>
          </a:p>
        </p:txBody>
      </p:sp>
      <p:sp>
        <p:nvSpPr>
          <p:cNvPr id="5" name="Text Placeholder 4">
            <a:extLst>
              <a:ext uri="{FF2B5EF4-FFF2-40B4-BE49-F238E27FC236}">
                <a16:creationId xmlns:a16="http://schemas.microsoft.com/office/drawing/2014/main" id="{9F08D56F-9616-DB48-AB46-D45B13207364}"/>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0B0ABFF8-82E3-EA4D-A763-D7E6257FF627}"/>
              </a:ext>
            </a:extLst>
          </p:cNvPr>
          <p:cNvSpPr>
            <a:spLocks noGrp="1"/>
          </p:cNvSpPr>
          <p:nvPr>
            <p:ph type="body" sz="quarter" idx="10"/>
          </p:nvPr>
        </p:nvSpPr>
        <p:spPr/>
        <p:txBody>
          <a:bodyPr/>
          <a:lstStyle/>
          <a:p>
            <a:r>
              <a:rPr lang="en-US"/>
              <a:t>Dedicated PCs for Dedicated Applications</a:t>
            </a:r>
          </a:p>
        </p:txBody>
      </p:sp>
      <p:sp>
        <p:nvSpPr>
          <p:cNvPr id="24" name="Rounded Rectangle 23"/>
          <p:cNvSpPr/>
          <p:nvPr/>
        </p:nvSpPr>
        <p:spPr>
          <a:xfrm>
            <a:off x="868061" y="1835414"/>
            <a:ext cx="10559048" cy="4199060"/>
          </a:xfrm>
          <a:prstGeom prst="roundRect">
            <a:avLst>
              <a:gd name="adj" fmla="val 9708"/>
            </a:avLst>
          </a:prstGeom>
          <a:solidFill>
            <a:srgbClr val="A6A6A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sp>
        <p:nvSpPr>
          <p:cNvPr id="37" name="Rounded Rectangle 36"/>
          <p:cNvSpPr/>
          <p:nvPr/>
        </p:nvSpPr>
        <p:spPr>
          <a:xfrm>
            <a:off x="314591" y="1270422"/>
            <a:ext cx="3844821" cy="2349228"/>
          </a:xfrm>
          <a:prstGeom prst="roundRect">
            <a:avLst>
              <a:gd name="adj" fmla="val 9708"/>
            </a:avLst>
          </a:prstGeom>
          <a:solidFill>
            <a:schemeClr val="bg1">
              <a:lumMod val="50000"/>
            </a:schemeClr>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2133" b="1">
              <a:solidFill>
                <a:schemeClr val="bg1"/>
              </a:solidFill>
              <a:latin typeface="Arial" charset="0"/>
            </a:endParaRPr>
          </a:p>
          <a:p>
            <a:pPr algn="ctr">
              <a:lnSpc>
                <a:spcPct val="80000"/>
              </a:lnSpc>
            </a:pPr>
            <a:endParaRPr lang="en-US" sz="1968" cap="all">
              <a:solidFill>
                <a:srgbClr val="FFFFFF"/>
              </a:solidFill>
              <a:sym typeface="DIN Condensed"/>
            </a:endParaRPr>
          </a:p>
        </p:txBody>
      </p:sp>
      <p:sp>
        <p:nvSpPr>
          <p:cNvPr id="47" name="TextBox 46"/>
          <p:cNvSpPr txBox="1"/>
          <p:nvPr/>
        </p:nvSpPr>
        <p:spPr>
          <a:xfrm>
            <a:off x="743557" y="1316302"/>
            <a:ext cx="2986892"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Control Room</a:t>
            </a:r>
          </a:p>
        </p:txBody>
      </p:sp>
      <p:sp>
        <p:nvSpPr>
          <p:cNvPr id="48" name="Rounded Rectangle 47"/>
          <p:cNvSpPr/>
          <p:nvPr/>
        </p:nvSpPr>
        <p:spPr>
          <a:xfrm>
            <a:off x="7785348" y="4007602"/>
            <a:ext cx="4181269" cy="2349228"/>
          </a:xfrm>
          <a:prstGeom prst="roundRect">
            <a:avLst>
              <a:gd name="adj" fmla="val 9708"/>
            </a:avLst>
          </a:prstGeom>
          <a:solidFill>
            <a:srgbClr val="7F7F7F"/>
          </a:solidFill>
          <a:ln w="28575" cap="flat" cmpd="sng">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5" tIns="35715" rIns="35715" bIns="35715" numCol="1" spcCol="38096" rtlCol="0" anchor="ctr">
            <a:noAutofit/>
          </a:bodyPr>
          <a:lstStyle/>
          <a:p>
            <a:pPr algn="ctr">
              <a:lnSpc>
                <a:spcPct val="80000"/>
              </a:lnSpc>
            </a:pPr>
            <a:endParaRPr lang="en-US" sz="1968" cap="all">
              <a:solidFill>
                <a:srgbClr val="FFFFFF"/>
              </a:solidFill>
              <a:sym typeface="DIN Condensed"/>
            </a:endParaRPr>
          </a:p>
        </p:txBody>
      </p:sp>
      <p:sp>
        <p:nvSpPr>
          <p:cNvPr id="49" name="TextBox 48"/>
          <p:cNvSpPr txBox="1"/>
          <p:nvPr/>
        </p:nvSpPr>
        <p:spPr>
          <a:xfrm>
            <a:off x="7785348" y="5908422"/>
            <a:ext cx="4181269"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Plant Floor Offices</a:t>
            </a:r>
          </a:p>
        </p:txBody>
      </p:sp>
      <p:sp>
        <p:nvSpPr>
          <p:cNvPr id="50" name="TextBox 49"/>
          <p:cNvSpPr txBox="1"/>
          <p:nvPr/>
        </p:nvSpPr>
        <p:spPr>
          <a:xfrm>
            <a:off x="3498711" y="5586955"/>
            <a:ext cx="1937605" cy="400392"/>
          </a:xfrm>
          <a:prstGeom prst="rect">
            <a:avLst/>
          </a:prstGeom>
          <a:noFill/>
        </p:spPr>
        <p:txBody>
          <a:bodyPr wrap="square" lIns="64287" tIns="32144" rIns="64287" bIns="32144" rtlCol="0">
            <a:spAutoFit/>
          </a:bodyPr>
          <a:lstStyle/>
          <a:p>
            <a:pPr algn="ctr"/>
            <a:r>
              <a:rPr lang="en-US" sz="2180" b="1">
                <a:solidFill>
                  <a:srgbClr val="FFFFFF"/>
                </a:solidFill>
                <a:latin typeface="Arial"/>
                <a:cs typeface="Arial"/>
              </a:rPr>
              <a:t>Plant Floor</a:t>
            </a:r>
          </a:p>
        </p:txBody>
      </p:sp>
      <p:pic>
        <p:nvPicPr>
          <p:cNvPr id="54" name="Picture 53"/>
          <p:cNvPicPr>
            <a:picLocks noChangeAspect="1"/>
          </p:cNvPicPr>
          <p:nvPr/>
        </p:nvPicPr>
        <p:blipFill>
          <a:blip r:embed="rId3"/>
          <a:stretch>
            <a:fillRect/>
          </a:stretch>
        </p:blipFill>
        <p:spPr>
          <a:xfrm>
            <a:off x="589442" y="2250205"/>
            <a:ext cx="1415028" cy="962759"/>
          </a:xfrm>
          <a:prstGeom prst="rect">
            <a:avLst/>
          </a:prstGeom>
        </p:spPr>
      </p:pic>
      <p:pic>
        <p:nvPicPr>
          <p:cNvPr id="56" name="Picture 55"/>
          <p:cNvPicPr>
            <a:picLocks noChangeAspect="1"/>
          </p:cNvPicPr>
          <p:nvPr/>
        </p:nvPicPr>
        <p:blipFill>
          <a:blip r:embed="rId3"/>
          <a:stretch>
            <a:fillRect/>
          </a:stretch>
        </p:blipFill>
        <p:spPr>
          <a:xfrm>
            <a:off x="2472425" y="2250205"/>
            <a:ext cx="1415028" cy="962759"/>
          </a:xfrm>
          <a:prstGeom prst="rect">
            <a:avLst/>
          </a:prstGeom>
        </p:spPr>
      </p:pic>
      <p:pic>
        <p:nvPicPr>
          <p:cNvPr id="57" name="Picture 56"/>
          <p:cNvPicPr>
            <a:picLocks noChangeAspect="1"/>
          </p:cNvPicPr>
          <p:nvPr/>
        </p:nvPicPr>
        <p:blipFill>
          <a:blip r:embed="rId3"/>
          <a:stretch>
            <a:fillRect/>
          </a:stretch>
        </p:blipFill>
        <p:spPr>
          <a:xfrm>
            <a:off x="8236973" y="4564693"/>
            <a:ext cx="1415028" cy="962759"/>
          </a:xfrm>
          <a:prstGeom prst="rect">
            <a:avLst/>
          </a:prstGeom>
        </p:spPr>
      </p:pic>
      <p:pic>
        <p:nvPicPr>
          <p:cNvPr id="58" name="Picture 57"/>
          <p:cNvPicPr>
            <a:picLocks noChangeAspect="1"/>
          </p:cNvPicPr>
          <p:nvPr/>
        </p:nvPicPr>
        <p:blipFill>
          <a:blip r:embed="rId3"/>
          <a:stretch>
            <a:fillRect/>
          </a:stretch>
        </p:blipFill>
        <p:spPr>
          <a:xfrm>
            <a:off x="10134995" y="4564693"/>
            <a:ext cx="1415028" cy="962759"/>
          </a:xfrm>
          <a:prstGeom prst="rect">
            <a:avLst/>
          </a:prstGeom>
        </p:spPr>
      </p:pic>
      <p:pic>
        <p:nvPicPr>
          <p:cNvPr id="59" name="Picture 58"/>
          <p:cNvPicPr>
            <a:picLocks noChangeAspect="1"/>
          </p:cNvPicPr>
          <p:nvPr/>
        </p:nvPicPr>
        <p:blipFill>
          <a:blip r:embed="rId3"/>
          <a:stretch>
            <a:fillRect/>
          </a:stretch>
        </p:blipFill>
        <p:spPr>
          <a:xfrm>
            <a:off x="1764910" y="4209093"/>
            <a:ext cx="1415028" cy="962759"/>
          </a:xfrm>
          <a:prstGeom prst="rect">
            <a:avLst/>
          </a:prstGeom>
        </p:spPr>
      </p:pic>
      <p:pic>
        <p:nvPicPr>
          <p:cNvPr id="60" name="Picture 59"/>
          <p:cNvPicPr>
            <a:picLocks noChangeAspect="1"/>
          </p:cNvPicPr>
          <p:nvPr/>
        </p:nvPicPr>
        <p:blipFill>
          <a:blip r:embed="rId3"/>
          <a:stretch>
            <a:fillRect/>
          </a:stretch>
        </p:blipFill>
        <p:spPr>
          <a:xfrm>
            <a:off x="3698319" y="4209093"/>
            <a:ext cx="1415028" cy="962759"/>
          </a:xfrm>
          <a:prstGeom prst="rect">
            <a:avLst/>
          </a:prstGeom>
        </p:spPr>
      </p:pic>
      <p:pic>
        <p:nvPicPr>
          <p:cNvPr id="61" name="Picture 60"/>
          <p:cNvPicPr>
            <a:picLocks noChangeAspect="1"/>
          </p:cNvPicPr>
          <p:nvPr/>
        </p:nvPicPr>
        <p:blipFill>
          <a:blip r:embed="rId3"/>
          <a:stretch>
            <a:fillRect/>
          </a:stretch>
        </p:blipFill>
        <p:spPr>
          <a:xfrm>
            <a:off x="5631727" y="4209093"/>
            <a:ext cx="1415028" cy="962759"/>
          </a:xfrm>
          <a:prstGeom prst="rect">
            <a:avLst/>
          </a:prstGeom>
        </p:spPr>
      </p:pic>
      <p:pic>
        <p:nvPicPr>
          <p:cNvPr id="62" name="Picture 61"/>
          <p:cNvPicPr>
            <a:picLocks noChangeAspect="1"/>
          </p:cNvPicPr>
          <p:nvPr/>
        </p:nvPicPr>
        <p:blipFill>
          <a:blip r:embed="rId3"/>
          <a:stretch>
            <a:fillRect/>
          </a:stretch>
        </p:blipFill>
        <p:spPr>
          <a:xfrm>
            <a:off x="7201149" y="2363613"/>
            <a:ext cx="1415028" cy="962759"/>
          </a:xfrm>
          <a:prstGeom prst="rect">
            <a:avLst/>
          </a:prstGeom>
        </p:spPr>
      </p:pic>
      <p:pic>
        <p:nvPicPr>
          <p:cNvPr id="63" name="Picture 62"/>
          <p:cNvPicPr>
            <a:picLocks noChangeAspect="1"/>
          </p:cNvPicPr>
          <p:nvPr/>
        </p:nvPicPr>
        <p:blipFill>
          <a:blip r:embed="rId3"/>
          <a:stretch>
            <a:fillRect/>
          </a:stretch>
        </p:blipFill>
        <p:spPr>
          <a:xfrm>
            <a:off x="9038415" y="2363613"/>
            <a:ext cx="1415028" cy="962759"/>
          </a:xfrm>
          <a:prstGeom prst="rect">
            <a:avLst/>
          </a:prstGeom>
        </p:spPr>
      </p:pic>
      <p:pic>
        <p:nvPicPr>
          <p:cNvPr id="70" name="Picture 69"/>
          <p:cNvPicPr>
            <a:picLocks noChangeAspect="1"/>
          </p:cNvPicPr>
          <p:nvPr/>
        </p:nvPicPr>
        <p:blipFill>
          <a:blip r:embed="rId3"/>
          <a:stretch>
            <a:fillRect/>
          </a:stretch>
        </p:blipFill>
        <p:spPr>
          <a:xfrm>
            <a:off x="5363882" y="2363613"/>
            <a:ext cx="1415028" cy="962759"/>
          </a:xfrm>
          <a:prstGeom prst="rect">
            <a:avLst/>
          </a:prstGeom>
        </p:spPr>
      </p:pic>
      <p:sp>
        <p:nvSpPr>
          <p:cNvPr id="71" name="Oval 70"/>
          <p:cNvSpPr/>
          <p:nvPr/>
        </p:nvSpPr>
        <p:spPr bwMode="auto">
          <a:xfrm>
            <a:off x="464705" y="2023459"/>
            <a:ext cx="766080" cy="76608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73" name="Oval 72"/>
          <p:cNvSpPr/>
          <p:nvPr/>
        </p:nvSpPr>
        <p:spPr bwMode="auto">
          <a:xfrm>
            <a:off x="568658" y="2567011"/>
            <a:ext cx="832868" cy="83286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74" name="Oval 73"/>
          <p:cNvSpPr/>
          <p:nvPr/>
        </p:nvSpPr>
        <p:spPr bwMode="auto">
          <a:xfrm>
            <a:off x="1329585" y="1959523"/>
            <a:ext cx="830016" cy="830016"/>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75" name="Oval 74"/>
          <p:cNvSpPr/>
          <p:nvPr/>
        </p:nvSpPr>
        <p:spPr bwMode="auto">
          <a:xfrm>
            <a:off x="1230786" y="2555291"/>
            <a:ext cx="827655" cy="827655"/>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grpSp>
        <p:nvGrpSpPr>
          <p:cNvPr id="76" name="Group 75"/>
          <p:cNvGrpSpPr/>
          <p:nvPr/>
        </p:nvGrpSpPr>
        <p:grpSpPr>
          <a:xfrm>
            <a:off x="2332489" y="1688593"/>
            <a:ext cx="1694896" cy="1709364"/>
            <a:chOff x="439966" y="1656586"/>
            <a:chExt cx="1271172" cy="1282023"/>
          </a:xfrm>
        </p:grpSpPr>
        <p:sp>
          <p:nvSpPr>
            <p:cNvPr id="77" name="Oval 76"/>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79" name="Oval 78"/>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80" name="Oval 79"/>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81" name="Oval 80"/>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78" name="Oval 77"/>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82" name="Group 81"/>
          <p:cNvGrpSpPr/>
          <p:nvPr/>
        </p:nvGrpSpPr>
        <p:grpSpPr>
          <a:xfrm>
            <a:off x="5267192" y="1910695"/>
            <a:ext cx="1694896" cy="1709364"/>
            <a:chOff x="439966" y="1656586"/>
            <a:chExt cx="1271172" cy="1282023"/>
          </a:xfrm>
        </p:grpSpPr>
        <p:sp>
          <p:nvSpPr>
            <p:cNvPr id="83" name="Oval 82"/>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85" name="Oval 84"/>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86" name="Oval 85"/>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87" name="Oval 86"/>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84" name="Oval 83"/>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88" name="Group 87"/>
          <p:cNvGrpSpPr/>
          <p:nvPr/>
        </p:nvGrpSpPr>
        <p:grpSpPr>
          <a:xfrm>
            <a:off x="7102036" y="1910695"/>
            <a:ext cx="1694896" cy="1709364"/>
            <a:chOff x="439966" y="1656586"/>
            <a:chExt cx="1271172" cy="1282023"/>
          </a:xfrm>
        </p:grpSpPr>
        <p:sp>
          <p:nvSpPr>
            <p:cNvPr id="89" name="Oval 88"/>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91" name="Oval 90"/>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92" name="Oval 91"/>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93" name="Oval 92"/>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90" name="Oval 89"/>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94" name="Group 93"/>
          <p:cNvGrpSpPr/>
          <p:nvPr/>
        </p:nvGrpSpPr>
        <p:grpSpPr>
          <a:xfrm>
            <a:off x="8936815" y="1910695"/>
            <a:ext cx="1694896" cy="1709364"/>
            <a:chOff x="439966" y="1656586"/>
            <a:chExt cx="1271172" cy="1282023"/>
          </a:xfrm>
        </p:grpSpPr>
        <p:sp>
          <p:nvSpPr>
            <p:cNvPr id="95" name="Oval 94"/>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97" name="Oval 96"/>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98" name="Oval 97"/>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99" name="Oval 98"/>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96" name="Oval 95"/>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00" name="Group 99"/>
          <p:cNvGrpSpPr/>
          <p:nvPr/>
        </p:nvGrpSpPr>
        <p:grpSpPr>
          <a:xfrm>
            <a:off x="1624976" y="3738750"/>
            <a:ext cx="1694896" cy="1709364"/>
            <a:chOff x="439966" y="1656586"/>
            <a:chExt cx="1271172" cy="1282023"/>
          </a:xfrm>
        </p:grpSpPr>
        <p:sp>
          <p:nvSpPr>
            <p:cNvPr id="101" name="Oval 100"/>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03" name="Oval 102"/>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04" name="Oval 103"/>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05" name="Oval 104"/>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02" name="Oval 101"/>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06" name="Group 105"/>
          <p:cNvGrpSpPr/>
          <p:nvPr/>
        </p:nvGrpSpPr>
        <p:grpSpPr>
          <a:xfrm>
            <a:off x="3602633" y="3738750"/>
            <a:ext cx="1694896" cy="1709364"/>
            <a:chOff x="439966" y="1656586"/>
            <a:chExt cx="1271172" cy="1282023"/>
          </a:xfrm>
        </p:grpSpPr>
        <p:sp>
          <p:nvSpPr>
            <p:cNvPr id="107" name="Oval 106"/>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09" name="Oval 108"/>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10" name="Oval 109"/>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11" name="Oval 110"/>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08" name="Oval 107"/>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12" name="Group 111"/>
          <p:cNvGrpSpPr/>
          <p:nvPr/>
        </p:nvGrpSpPr>
        <p:grpSpPr>
          <a:xfrm>
            <a:off x="5511092" y="3738750"/>
            <a:ext cx="1694896" cy="1709364"/>
            <a:chOff x="439966" y="1656586"/>
            <a:chExt cx="1271172" cy="1282023"/>
          </a:xfrm>
        </p:grpSpPr>
        <p:sp>
          <p:nvSpPr>
            <p:cNvPr id="113" name="Oval 112"/>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15" name="Oval 114"/>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16" name="Oval 115"/>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17" name="Oval 116"/>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14" name="Oval 113"/>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18" name="Group 117"/>
          <p:cNvGrpSpPr/>
          <p:nvPr/>
        </p:nvGrpSpPr>
        <p:grpSpPr>
          <a:xfrm>
            <a:off x="8128579" y="4164222"/>
            <a:ext cx="1694896" cy="1709364"/>
            <a:chOff x="439966" y="1656586"/>
            <a:chExt cx="1271172" cy="1282023"/>
          </a:xfrm>
        </p:grpSpPr>
        <p:sp>
          <p:nvSpPr>
            <p:cNvPr id="119" name="Oval 118"/>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21" name="Oval 120"/>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22" name="Oval 121"/>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23" name="Oval 122"/>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20" name="Oval 119"/>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grpSp>
        <p:nvGrpSpPr>
          <p:cNvPr id="124" name="Group 123"/>
          <p:cNvGrpSpPr/>
          <p:nvPr/>
        </p:nvGrpSpPr>
        <p:grpSpPr>
          <a:xfrm>
            <a:off x="10036240" y="4164222"/>
            <a:ext cx="1694896" cy="1709364"/>
            <a:chOff x="439966" y="1656586"/>
            <a:chExt cx="1271172" cy="1282023"/>
          </a:xfrm>
        </p:grpSpPr>
        <p:sp>
          <p:nvSpPr>
            <p:cNvPr id="125" name="Oval 124"/>
            <p:cNvSpPr/>
            <p:nvPr/>
          </p:nvSpPr>
          <p:spPr bwMode="auto">
            <a:xfrm>
              <a:off x="439966" y="1906294"/>
              <a:ext cx="574560" cy="574560"/>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APPS</a:t>
              </a:r>
            </a:p>
          </p:txBody>
        </p:sp>
        <p:sp>
          <p:nvSpPr>
            <p:cNvPr id="127" name="Oval 126"/>
            <p:cNvSpPr/>
            <p:nvPr/>
          </p:nvSpPr>
          <p:spPr bwMode="auto">
            <a:xfrm>
              <a:off x="517930" y="2313958"/>
              <a:ext cx="624651" cy="62465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ANTI-</a:t>
              </a:r>
            </a:p>
            <a:p>
              <a:pPr algn="ctr" defTabSz="1219170" eaLnBrk="0" fontAlgn="base" hangingPunct="0">
                <a:spcBef>
                  <a:spcPct val="0"/>
                </a:spcBef>
                <a:spcAft>
                  <a:spcPct val="0"/>
                </a:spcAft>
              </a:pPr>
              <a:r>
                <a:rPr lang="en-US" sz="1333">
                  <a:solidFill>
                    <a:srgbClr val="FFFFFF"/>
                  </a:solidFill>
                  <a:latin typeface="Arial" charset="0"/>
                </a:rPr>
                <a:t>VIRUS</a:t>
              </a:r>
            </a:p>
          </p:txBody>
        </p:sp>
        <p:sp>
          <p:nvSpPr>
            <p:cNvPr id="128" name="Oval 127"/>
            <p:cNvSpPr/>
            <p:nvPr/>
          </p:nvSpPr>
          <p:spPr bwMode="auto">
            <a:xfrm>
              <a:off x="1088626" y="1858342"/>
              <a:ext cx="622512" cy="622512"/>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USB</a:t>
              </a:r>
            </a:p>
            <a:p>
              <a:pPr algn="ctr" defTabSz="1219170" eaLnBrk="0" fontAlgn="base" hangingPunct="0">
                <a:spcBef>
                  <a:spcPct val="0"/>
                </a:spcBef>
                <a:spcAft>
                  <a:spcPct val="0"/>
                </a:spcAft>
              </a:pPr>
              <a:r>
                <a:rPr lang="en-US" sz="1333">
                  <a:solidFill>
                    <a:srgbClr val="FFFFFF"/>
                  </a:solidFill>
                  <a:latin typeface="Arial" charset="0"/>
                </a:rPr>
                <a:t>ACCESS</a:t>
              </a:r>
            </a:p>
          </p:txBody>
        </p:sp>
        <p:sp>
          <p:nvSpPr>
            <p:cNvPr id="129" name="Oval 128"/>
            <p:cNvSpPr/>
            <p:nvPr/>
          </p:nvSpPr>
          <p:spPr bwMode="auto">
            <a:xfrm>
              <a:off x="1014526" y="2305168"/>
              <a:ext cx="620741" cy="620741"/>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1333">
                  <a:solidFill>
                    <a:srgbClr val="FFFFFF"/>
                  </a:solidFill>
                  <a:latin typeface="Arial" charset="0"/>
                </a:rPr>
                <a:t>MOVING</a:t>
              </a:r>
            </a:p>
            <a:p>
              <a:pPr algn="ctr" defTabSz="1219170" eaLnBrk="0" fontAlgn="base" hangingPunct="0">
                <a:spcBef>
                  <a:spcPct val="0"/>
                </a:spcBef>
                <a:spcAft>
                  <a:spcPct val="0"/>
                </a:spcAft>
              </a:pPr>
              <a:r>
                <a:rPr lang="en-US" sz="1333">
                  <a:solidFill>
                    <a:srgbClr val="FFFFFF"/>
                  </a:solidFill>
                  <a:latin typeface="Arial" charset="0"/>
                </a:rPr>
                <a:t>PARTS</a:t>
              </a:r>
            </a:p>
          </p:txBody>
        </p:sp>
        <p:sp>
          <p:nvSpPr>
            <p:cNvPr id="126" name="Oval 125"/>
            <p:cNvSpPr/>
            <p:nvPr/>
          </p:nvSpPr>
          <p:spPr bwMode="auto">
            <a:xfrm>
              <a:off x="780839" y="1656586"/>
              <a:ext cx="536988" cy="536988"/>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grpSp>
      <p:sp>
        <p:nvSpPr>
          <p:cNvPr id="72" name="Oval 71"/>
          <p:cNvSpPr/>
          <p:nvPr/>
        </p:nvSpPr>
        <p:spPr bwMode="auto">
          <a:xfrm>
            <a:off x="919203" y="1690515"/>
            <a:ext cx="715984" cy="715984"/>
          </a:xfrm>
          <a:prstGeom prst="ellipse">
            <a:avLst/>
          </a:prstGeom>
          <a:solidFill>
            <a:schemeClr val="accent1"/>
          </a:solidFill>
          <a:ln w="12700" cmpd="sng">
            <a:solidFill>
              <a:srgbClr val="FFFFFF"/>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1219170" eaLnBrk="0" fontAlgn="base" hangingPunct="0">
              <a:spcBef>
                <a:spcPct val="0"/>
              </a:spcBef>
              <a:spcAft>
                <a:spcPct val="0"/>
              </a:spcAft>
            </a:pPr>
            <a:r>
              <a:rPr lang="en-US" sz="2133" b="1">
                <a:solidFill>
                  <a:srgbClr val="FFFFFF"/>
                </a:solidFill>
                <a:latin typeface="Arial" charset="0"/>
              </a:rPr>
              <a:t>OS</a:t>
            </a:r>
          </a:p>
        </p:txBody>
      </p:sp>
    </p:spTree>
    <p:extLst>
      <p:ext uri="{BB962C8B-B14F-4D97-AF65-F5344CB8AC3E}">
        <p14:creationId xmlns:p14="http://schemas.microsoft.com/office/powerpoint/2010/main" val="1079686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74" grpId="0" animBg="1"/>
      <p:bldP spid="75" grpId="0" animBg="1"/>
      <p:bldP spid="72" grpId="0" animBg="1"/>
    </p:bldLst>
  </p:timing>
</p:sld>
</file>

<file path=ppt/theme/theme1.xml><?xml version="1.0" encoding="utf-8"?>
<a:theme xmlns:a="http://schemas.openxmlformats.org/drawingml/2006/main" name="TITLE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0B787623-CDE9-1C4D-8174-BC947BD8A6B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FOOTER CONTENT">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anchor="t"/>
      <a:lstStyle>
        <a:defPPr marL="0" indent="0" algn="l" defTabSz="914400">
          <a:buNone/>
          <a:defRPr kern="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09486224-5991-E54E-8C0F-639C84996D30}"/>
    </a:ext>
  </a:extLst>
</a:theme>
</file>

<file path=ppt/theme/theme3.xml><?xml version="1.0" encoding="utf-8"?>
<a:theme xmlns:a="http://schemas.openxmlformats.org/drawingml/2006/main" name="COLOR FOOTER CONTENT">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anchor="t"/>
      <a:lstStyle>
        <a:defPPr marL="0" indent="0" algn="l" defTabSz="914400">
          <a:buNone/>
          <a:defRPr kern="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B8E40084-664C-A746-83DE-61594C82FE21}"/>
    </a:ext>
  </a:extLst>
</a:theme>
</file>

<file path=ppt/theme/theme4.xml><?xml version="1.0" encoding="utf-8"?>
<a:theme xmlns:a="http://schemas.openxmlformats.org/drawingml/2006/main" name="SOFT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7FBAEEA8-8773-704F-AEC1-48BD78D2EAB2}"/>
    </a:ext>
  </a:extLst>
</a:theme>
</file>

<file path=ppt/theme/theme5.xml><?xml version="1.0" encoding="utf-8"?>
<a:theme xmlns:a="http://schemas.openxmlformats.org/drawingml/2006/main" name="HARD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4CC5B537-63F4-C14B-A65A-A97EA3A9485B}"/>
    </a:ext>
  </a:extLst>
</a:theme>
</file>

<file path=ppt/theme/theme6.xml><?xml version="1.0" encoding="utf-8"?>
<a:theme xmlns:a="http://schemas.openxmlformats.org/drawingml/2006/main" name="DIVIDER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6795762F-A13E-8448-8E50-5195A141DB4B}"/>
    </a:ext>
  </a:extLst>
</a:theme>
</file>

<file path=ppt/theme/theme7.xml><?xml version="1.0" encoding="utf-8"?>
<a:theme xmlns:a="http://schemas.openxmlformats.org/drawingml/2006/main" name="COLOR BACKGROUND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36DF97B2-84D0-E34B-B0A9-FDE47613E9AD}"/>
    </a:ext>
  </a:extLst>
</a:theme>
</file>

<file path=ppt/theme/theme8.xml><?xml version="1.0" encoding="utf-8"?>
<a:theme xmlns:a="http://schemas.openxmlformats.org/drawingml/2006/main" name="GRAY BACKGROUND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73615D20-BB12-5744-BA9F-E45522ECA27C}"/>
    </a:ext>
  </a:extLst>
</a:theme>
</file>

<file path=ppt/theme/theme9.xml><?xml version="1.0" encoding="utf-8"?>
<a:theme xmlns:a="http://schemas.openxmlformats.org/drawingml/2006/main" name="CLOSING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158F0FED-9453-5549-AA79-13EE3D0DCB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12E0AFC455944BEBCEB3B1128CE9E" ma:contentTypeVersion="8" ma:contentTypeDescription="Create a new document." ma:contentTypeScope="" ma:versionID="af0fc610de6db89913a24d038b2b4030">
  <xsd:schema xmlns:xsd="http://www.w3.org/2001/XMLSchema" xmlns:xs="http://www.w3.org/2001/XMLSchema" xmlns:p="http://schemas.microsoft.com/office/2006/metadata/properties" xmlns:ns2="f34d47f4-4a8d-4fd2-9ba9-c311d51c915c" targetNamespace="http://schemas.microsoft.com/office/2006/metadata/properties" ma:root="true" ma:fieldsID="74ba0c3a68392001bd20b19b448c254c" ns2:_="">
    <xsd:import namespace="f34d47f4-4a8d-4fd2-9ba9-c311d51c91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4d47f4-4a8d-4fd2-9ba9-c311d51c91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E892EF-4D7E-409D-9C90-5552D29A4348}"/>
</file>

<file path=customXml/itemProps2.xml><?xml version="1.0" encoding="utf-8"?>
<ds:datastoreItem xmlns:ds="http://schemas.openxmlformats.org/officeDocument/2006/customXml" ds:itemID="{16793CF0-C587-40A8-A8CF-D8C613B88C26}"/>
</file>

<file path=customXml/itemProps3.xml><?xml version="1.0" encoding="utf-8"?>
<ds:datastoreItem xmlns:ds="http://schemas.openxmlformats.org/officeDocument/2006/customXml" ds:itemID="{E853463E-000C-4A1E-9BCB-D17A1AC09344}"/>
</file>

<file path=docProps/app.xml><?xml version="1.0" encoding="utf-8"?>
<Properties xmlns="http://schemas.openxmlformats.org/officeDocument/2006/extended-properties" xmlns:vt="http://schemas.openxmlformats.org/officeDocument/2006/docPropsVTypes">
  <Template>TITLE SLIDES</Template>
  <TotalTime>1288</TotalTime>
  <Words>2557</Words>
  <Application>Microsoft Office PowerPoint</Application>
  <PresentationFormat>Widescreen</PresentationFormat>
  <Paragraphs>462</Paragraphs>
  <Slides>19</Slides>
  <Notes>3</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19</vt:i4>
      </vt:variant>
    </vt:vector>
  </HeadingPairs>
  <TitlesOfParts>
    <vt:vector size="35" baseType="lpstr">
      <vt:lpstr>Arial</vt:lpstr>
      <vt:lpstr>Arial Black</vt:lpstr>
      <vt:lpstr>Arial Narrow</vt:lpstr>
      <vt:lpstr>Barlow</vt:lpstr>
      <vt:lpstr>Calibri</vt:lpstr>
      <vt:lpstr>Calibri </vt:lpstr>
      <vt:lpstr>Wingdings</vt:lpstr>
      <vt:lpstr>TITLE SLIDES</vt:lpstr>
      <vt:lpstr>WHITE FOOTER CONTENT</vt:lpstr>
      <vt:lpstr>COLOR FOOTER CONTENT</vt:lpstr>
      <vt:lpstr>SOFTWARE SHOWCASES</vt:lpstr>
      <vt:lpstr>HARDWARE SHOWCASES</vt:lpstr>
      <vt:lpstr>DIVIDER SLIDES</vt:lpstr>
      <vt:lpstr>COLOR BACKGROUNDS</vt:lpstr>
      <vt:lpstr>GRAY BACKGROUNDS</vt:lpstr>
      <vt:lpstr>CLOSING SLIDES</vt:lpstr>
      <vt:lpstr>Security for Thin Client Deployments </vt:lpstr>
      <vt:lpstr>PowerPoint Presentation</vt:lpstr>
      <vt:lpstr>Common Security Attacks</vt:lpstr>
      <vt:lpstr>ICS-Focused Campaigns, Attacks, Frequency</vt:lpstr>
      <vt:lpstr>PowerPoint Presentation</vt:lpstr>
      <vt:lpstr>Reduce Risks of Security Breaches</vt:lpstr>
      <vt:lpstr>Reduce Risks of Security Breaches</vt:lpstr>
      <vt:lpstr>ThinManager®</vt:lpstr>
      <vt:lpstr>Traditional Automation Network</vt:lpstr>
      <vt:lpstr>ThinManager Solution</vt:lpstr>
      <vt:lpstr>Enhance and Simplify Security Initiatives</vt:lpstr>
      <vt:lpstr>Enhance and Simplify Security Initiatives</vt:lpstr>
      <vt:lpstr>Enhance and Simplify Security Initiatives</vt:lpstr>
      <vt:lpstr>Enhance and Simplify Security Initiatives</vt:lpstr>
      <vt:lpstr>Enhance and Simplify Security Initiatives</vt:lpstr>
      <vt:lpstr>Enhance and Simplify Security Initiatives</vt:lpstr>
      <vt:lpstr>Enhance and Simplify Security Initiatives</vt:lpstr>
      <vt:lpstr>ThinManager Security Demonstration</vt:lpstr>
      <vt:lpstr>Recognizing Opportunity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Confidential</dc:title>
  <dc:subject>Company Confidential</dc:subject>
  <dc:creator>Alexa Gentry</dc:creator>
  <cp:keywords>Company Confidential</cp:keywords>
  <dc:description>Company Confidential</dc:description>
  <cp:lastModifiedBy>Nicholas M. Putman</cp:lastModifiedBy>
  <cp:revision>4</cp:revision>
  <dcterms:created xsi:type="dcterms:W3CDTF">2019-08-01T20:10:39Z</dcterms:created>
  <dcterms:modified xsi:type="dcterms:W3CDTF">2020-01-24T12:52:09Z</dcterms:modified>
  <cp:category>Company Confidential</cp:category>
  <cp:contentStatus>Company Confidential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Company Confidential</vt:lpwstr>
  </property>
  <property fmtid="{D5CDD505-2E9C-101B-9397-08002B2CF9AE}" pid="3" name="Author">
    <vt:lpwstr>Rockwell Automation</vt:lpwstr>
  </property>
  <property fmtid="{D5CDD505-2E9C-101B-9397-08002B2CF9AE}" pid="4" name="ContentTypeId">
    <vt:lpwstr>0x010100CFE12E0AFC455944BEBCEB3B1128CE9E</vt:lpwstr>
  </property>
</Properties>
</file>